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66" r:id="rId3"/>
    <p:sldId id="290" r:id="rId4"/>
    <p:sldId id="259" r:id="rId5"/>
    <p:sldId id="267" r:id="rId6"/>
    <p:sldId id="258" r:id="rId7"/>
    <p:sldId id="262" r:id="rId8"/>
    <p:sldId id="272" r:id="rId9"/>
    <p:sldId id="273" r:id="rId10"/>
    <p:sldId id="274" r:id="rId11"/>
    <p:sldId id="275" r:id="rId12"/>
    <p:sldId id="288" r:id="rId13"/>
    <p:sldId id="276" r:id="rId14"/>
    <p:sldId id="263" r:id="rId15"/>
    <p:sldId id="277" r:id="rId16"/>
    <p:sldId id="279" r:id="rId17"/>
    <p:sldId id="264" r:id="rId18"/>
    <p:sldId id="280" r:id="rId19"/>
    <p:sldId id="281" r:id="rId20"/>
    <p:sldId id="289" r:id="rId21"/>
    <p:sldId id="282" r:id="rId22"/>
    <p:sldId id="283" r:id="rId23"/>
    <p:sldId id="284" r:id="rId24"/>
    <p:sldId id="285" r:id="rId25"/>
    <p:sldId id="286" r:id="rId26"/>
    <p:sldId id="287" r:id="rId27"/>
    <p:sldId id="265" r:id="rId2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2712" y="-13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A3AC14-2FCE-4E2C-BA82-FD337345847F}" type="datetimeFigureOut">
              <a:rPr lang="es-ES" smtClean="0"/>
              <a:pPr/>
              <a:t>12/03/2013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9A84D-E14C-4F63-9795-6928BD0F35A7}"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5" name="2 Marcador de notas"/>
          <p:cNvSpPr>
            <a:spLocks noGrp="1"/>
          </p:cNvSpPr>
          <p:nvPr>
            <p:ph type="body" idx="1"/>
          </p:nvPr>
        </p:nvSpPr>
        <p:spPr bwMode="auto">
          <a:noFill/>
        </p:spPr>
        <p:txBody>
          <a:bodyPr wrap="square" numCol="1" anchor="t" anchorCtr="0" compatLnSpc="1">
            <a:prstTxWarp prst="textNoShape">
              <a:avLst/>
            </a:prstTxWarp>
          </a:bodyPr>
          <a:lstStyle/>
          <a:p>
            <a:r>
              <a:rPr lang="es-ES" smtClean="0"/>
              <a:t>Sujetos emergentes, nuevos escenarios, </a:t>
            </a:r>
          </a:p>
        </p:txBody>
      </p:sp>
      <p:sp>
        <p:nvSpPr>
          <p:cNvPr id="1843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41EF71E-D936-45EA-9D0B-10FC611B2275}" type="slidenum">
              <a:rPr lang="es-ES" smtClean="0">
                <a:latin typeface="Arial" charset="0"/>
              </a:rPr>
              <a:pPr/>
              <a:t>13</a:t>
            </a:fld>
            <a:endParaRPr lang="es-E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F1FAC603-EAA8-4806-A250-56ADB3FFEAAC}" type="datetimeFigureOut">
              <a:rPr lang="es-ES" smtClean="0"/>
              <a:pPr/>
              <a:t>12/03/2013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CAAD552-1426-4BB8-B6B9-49FF9B0F09DE}"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1FAC603-EAA8-4806-A250-56ADB3FFEAAC}" type="datetimeFigureOut">
              <a:rPr lang="es-ES" smtClean="0"/>
              <a:pPr/>
              <a:t>12/03/2013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CAAD552-1426-4BB8-B6B9-49FF9B0F09DE}"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1FAC603-EAA8-4806-A250-56ADB3FFEAAC}" type="datetimeFigureOut">
              <a:rPr lang="es-ES" smtClean="0"/>
              <a:pPr/>
              <a:t>12/03/2013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CAAD552-1426-4BB8-B6B9-49FF9B0F09DE}"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1FAC603-EAA8-4806-A250-56ADB3FFEAAC}" type="datetimeFigureOut">
              <a:rPr lang="es-ES" smtClean="0"/>
              <a:pPr/>
              <a:t>12/03/2013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CAAD552-1426-4BB8-B6B9-49FF9B0F09DE}"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1FAC603-EAA8-4806-A250-56ADB3FFEAAC}" type="datetimeFigureOut">
              <a:rPr lang="es-ES" smtClean="0"/>
              <a:pPr/>
              <a:t>12/03/2013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CAAD552-1426-4BB8-B6B9-49FF9B0F09DE}"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F1FAC603-EAA8-4806-A250-56ADB3FFEAAC}" type="datetimeFigureOut">
              <a:rPr lang="es-ES" smtClean="0"/>
              <a:pPr/>
              <a:t>12/03/2013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CAAD552-1426-4BB8-B6B9-49FF9B0F09DE}"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F1FAC603-EAA8-4806-A250-56ADB3FFEAAC}" type="datetimeFigureOut">
              <a:rPr lang="es-ES" smtClean="0"/>
              <a:pPr/>
              <a:t>12/03/2013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CAAD552-1426-4BB8-B6B9-49FF9B0F09DE}"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F1FAC603-EAA8-4806-A250-56ADB3FFEAAC}" type="datetimeFigureOut">
              <a:rPr lang="es-ES" smtClean="0"/>
              <a:pPr/>
              <a:t>12/03/2013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CAAD552-1426-4BB8-B6B9-49FF9B0F09DE}"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1FAC603-EAA8-4806-A250-56ADB3FFEAAC}" type="datetimeFigureOut">
              <a:rPr lang="es-ES" smtClean="0"/>
              <a:pPr/>
              <a:t>12/03/2013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CAAD552-1426-4BB8-B6B9-49FF9B0F09DE}"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1FAC603-EAA8-4806-A250-56ADB3FFEAAC}" type="datetimeFigureOut">
              <a:rPr lang="es-ES" smtClean="0"/>
              <a:pPr/>
              <a:t>12/03/2013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CAAD552-1426-4BB8-B6B9-49FF9B0F09DE}"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1FAC603-EAA8-4806-A250-56ADB3FFEAAC}" type="datetimeFigureOut">
              <a:rPr lang="es-ES" smtClean="0"/>
              <a:pPr/>
              <a:t>12/03/2013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CAAD552-1426-4BB8-B6B9-49FF9B0F09DE}"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FAC603-EAA8-4806-A250-56ADB3FFEAAC}" type="datetimeFigureOut">
              <a:rPr lang="es-ES" smtClean="0"/>
              <a:pPr/>
              <a:t>12/03/2013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AAD552-1426-4BB8-B6B9-49FF9B0F09DE}"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audio" Target="file:///C:\Users\Raquel\Desktop\ITVR\Me%20has%20dado%20hermanas.mp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file:///C:\Users\Raquel\Desktop\ITVR\We%20All%20Want%20to%20Be%20Young%20(spanish%20subtitle)flv.wmv"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2130425"/>
            <a:ext cx="7702624" cy="2234679"/>
          </a:xfrm>
        </p:spPr>
        <p:style>
          <a:lnRef idx="1">
            <a:schemeClr val="dk1"/>
          </a:lnRef>
          <a:fillRef idx="2">
            <a:schemeClr val="dk1"/>
          </a:fillRef>
          <a:effectRef idx="1">
            <a:schemeClr val="dk1"/>
          </a:effectRef>
          <a:fontRef idx="minor">
            <a:schemeClr val="dk1"/>
          </a:fontRef>
        </p:style>
        <p:txBody>
          <a:bodyPr/>
          <a:lstStyle/>
          <a:p>
            <a:r>
              <a:rPr lang="es-ES" dirty="0" smtClean="0">
                <a:effectLst>
                  <a:outerShdw blurRad="38100" dist="38100" dir="2700000" algn="tl">
                    <a:srgbClr val="000000">
                      <a:alpha val="43137"/>
                    </a:srgbClr>
                  </a:outerShdw>
                </a:effectLst>
                <a:latin typeface="Aharoni" pitchFamily="2" charset="-79"/>
                <a:cs typeface="Aharoni" pitchFamily="2" charset="-79"/>
              </a:rPr>
              <a:t>Realidad intergeneracional:</a:t>
            </a:r>
            <a:br>
              <a:rPr lang="es-ES" dirty="0" smtClean="0">
                <a:effectLst>
                  <a:outerShdw blurRad="38100" dist="38100" dir="2700000" algn="tl">
                    <a:srgbClr val="000000">
                      <a:alpha val="43137"/>
                    </a:srgbClr>
                  </a:outerShdw>
                </a:effectLst>
                <a:latin typeface="Aharoni" pitchFamily="2" charset="-79"/>
                <a:cs typeface="Aharoni" pitchFamily="2" charset="-79"/>
              </a:rPr>
            </a:br>
            <a:r>
              <a:rPr lang="es-ES" dirty="0" smtClean="0">
                <a:effectLst>
                  <a:outerShdw blurRad="38100" dist="38100" dir="2700000" algn="tl">
                    <a:srgbClr val="000000">
                      <a:alpha val="43137"/>
                    </a:srgbClr>
                  </a:outerShdw>
                </a:effectLst>
                <a:latin typeface="Aharoni" pitchFamily="2" charset="-79"/>
                <a:cs typeface="Aharoni" pitchFamily="2" charset="-79"/>
              </a:rPr>
              <a:t>¿conflicto u oportunidad</a:t>
            </a:r>
            <a:endParaRPr lang="es-ES" dirty="0">
              <a:effectLst>
                <a:outerShdw blurRad="38100" dist="38100" dir="2700000" algn="tl">
                  <a:srgbClr val="000000">
                    <a:alpha val="43137"/>
                  </a:srgbClr>
                </a:outerShdw>
              </a:effectLst>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rot="-6313011">
            <a:off x="3403529" y="1519890"/>
            <a:ext cx="4327196" cy="7031840"/>
            <a:chOff x="384" y="1272"/>
            <a:chExt cx="2740" cy="1866"/>
          </a:xfrm>
        </p:grpSpPr>
        <p:sp>
          <p:nvSpPr>
            <p:cNvPr id="10248" name="AutoShape 5"/>
            <p:cNvSpPr>
              <a:spLocks noChangeArrowheads="1"/>
            </p:cNvSpPr>
            <p:nvPr/>
          </p:nvSpPr>
          <p:spPr bwMode="auto">
            <a:xfrm>
              <a:off x="587" y="1400"/>
              <a:ext cx="2223" cy="1633"/>
            </a:xfrm>
            <a:prstGeom prst="triangle">
              <a:avLst>
                <a:gd name="adj" fmla="val 50000"/>
              </a:avLst>
            </a:prstGeom>
            <a:solidFill>
              <a:srgbClr val="FFFFCC"/>
            </a:solidFill>
            <a:ln w="9525">
              <a:solidFill>
                <a:schemeClr val="folHlink"/>
              </a:solidFill>
              <a:miter lim="800000"/>
              <a:headEnd/>
              <a:tailEnd/>
            </a:ln>
          </p:spPr>
          <p:txBody>
            <a:bodyPr wrap="none" anchor="ctr"/>
            <a:lstStyle/>
            <a:p>
              <a:endParaRPr lang="es-ES">
                <a:latin typeface="Calibri" pitchFamily="34" charset="0"/>
              </a:endParaRPr>
            </a:p>
          </p:txBody>
        </p:sp>
        <p:sp>
          <p:nvSpPr>
            <p:cNvPr id="10249" name="Text Box 6"/>
            <p:cNvSpPr txBox="1">
              <a:spLocks noChangeArrowheads="1"/>
            </p:cNvSpPr>
            <p:nvPr/>
          </p:nvSpPr>
          <p:spPr bwMode="auto">
            <a:xfrm rot="6313011">
              <a:off x="2902" y="2917"/>
              <a:ext cx="209" cy="234"/>
            </a:xfrm>
            <a:prstGeom prst="rect">
              <a:avLst/>
            </a:prstGeom>
            <a:noFill/>
            <a:ln w="9525">
              <a:noFill/>
              <a:miter lim="800000"/>
              <a:headEnd/>
              <a:tailEnd/>
            </a:ln>
          </p:spPr>
          <p:txBody>
            <a:bodyPr>
              <a:spAutoFit/>
            </a:bodyPr>
            <a:lstStyle/>
            <a:p>
              <a:pPr>
                <a:spcBef>
                  <a:spcPct val="50000"/>
                </a:spcBef>
              </a:pPr>
              <a:r>
                <a:rPr lang="es-ES" b="1" dirty="0">
                  <a:solidFill>
                    <a:srgbClr val="FF9900"/>
                  </a:solidFill>
                  <a:latin typeface="Jokerman" pitchFamily="82" charset="0"/>
                </a:rPr>
                <a:t>DIOS</a:t>
              </a:r>
            </a:p>
          </p:txBody>
        </p:sp>
        <p:sp>
          <p:nvSpPr>
            <p:cNvPr id="10250" name="Text Box 7"/>
            <p:cNvSpPr txBox="1">
              <a:spLocks noChangeArrowheads="1"/>
            </p:cNvSpPr>
            <p:nvPr/>
          </p:nvSpPr>
          <p:spPr bwMode="auto">
            <a:xfrm rot="6313011">
              <a:off x="1188" y="1413"/>
              <a:ext cx="516" cy="234"/>
            </a:xfrm>
            <a:prstGeom prst="rect">
              <a:avLst/>
            </a:prstGeom>
            <a:noFill/>
            <a:ln w="9525">
              <a:noFill/>
              <a:miter lim="800000"/>
              <a:headEnd/>
              <a:tailEnd/>
            </a:ln>
          </p:spPr>
          <p:txBody>
            <a:bodyPr wrap="square">
              <a:spAutoFit/>
            </a:bodyPr>
            <a:lstStyle/>
            <a:p>
              <a:pPr>
                <a:spcBef>
                  <a:spcPct val="50000"/>
                </a:spcBef>
              </a:pPr>
              <a:r>
                <a:rPr lang="es-ES" b="1" dirty="0">
                  <a:solidFill>
                    <a:srgbClr val="FF9900"/>
                  </a:solidFill>
                  <a:latin typeface="Jokerman" pitchFamily="82" charset="0"/>
                </a:rPr>
                <a:t>COMUNIDAD</a:t>
              </a:r>
            </a:p>
          </p:txBody>
        </p:sp>
        <p:sp>
          <p:nvSpPr>
            <p:cNvPr id="10251" name="Text Box 8"/>
            <p:cNvSpPr txBox="1">
              <a:spLocks noChangeArrowheads="1"/>
            </p:cNvSpPr>
            <p:nvPr/>
          </p:nvSpPr>
          <p:spPr bwMode="auto">
            <a:xfrm rot="6313011">
              <a:off x="358" y="2710"/>
              <a:ext cx="285" cy="234"/>
            </a:xfrm>
            <a:prstGeom prst="rect">
              <a:avLst/>
            </a:prstGeom>
            <a:noFill/>
            <a:ln w="9525">
              <a:noFill/>
              <a:miter lim="800000"/>
              <a:headEnd/>
              <a:tailEnd/>
            </a:ln>
          </p:spPr>
          <p:txBody>
            <a:bodyPr>
              <a:spAutoFit/>
            </a:bodyPr>
            <a:lstStyle/>
            <a:p>
              <a:pPr>
                <a:spcBef>
                  <a:spcPct val="50000"/>
                </a:spcBef>
              </a:pPr>
              <a:r>
                <a:rPr lang="es-ES" b="1" dirty="0">
                  <a:solidFill>
                    <a:srgbClr val="FF9900"/>
                  </a:solidFill>
                  <a:latin typeface="Jokerman" pitchFamily="82" charset="0"/>
                </a:rPr>
                <a:t>MISIÓN</a:t>
              </a:r>
            </a:p>
          </p:txBody>
        </p:sp>
        <p:sp>
          <p:nvSpPr>
            <p:cNvPr id="10252" name="Text Box 9"/>
            <p:cNvSpPr txBox="1">
              <a:spLocks noChangeArrowheads="1"/>
            </p:cNvSpPr>
            <p:nvPr/>
          </p:nvSpPr>
          <p:spPr bwMode="auto">
            <a:xfrm rot="6313011">
              <a:off x="1447" y="2335"/>
              <a:ext cx="544" cy="331"/>
            </a:xfrm>
            <a:prstGeom prst="rect">
              <a:avLst/>
            </a:prstGeom>
            <a:noFill/>
            <a:ln w="9525">
              <a:noFill/>
              <a:miter lim="800000"/>
              <a:headEnd/>
              <a:tailEnd/>
            </a:ln>
          </p:spPr>
          <p:txBody>
            <a:bodyPr>
              <a:spAutoFit/>
            </a:bodyPr>
            <a:lstStyle/>
            <a:p>
              <a:pPr>
                <a:spcBef>
                  <a:spcPct val="50000"/>
                </a:spcBef>
              </a:pPr>
              <a:r>
                <a:rPr lang="es-ES" sz="1400" b="1" dirty="0">
                  <a:latin typeface="Calibri" pitchFamily="34" charset="0"/>
                </a:rPr>
                <a:t>PERSONA en relación con…</a:t>
              </a:r>
            </a:p>
          </p:txBody>
        </p:sp>
      </p:grpSp>
      <p:sp>
        <p:nvSpPr>
          <p:cNvPr id="5133" name="Line 13"/>
          <p:cNvSpPr>
            <a:spLocks noChangeShapeType="1"/>
          </p:cNvSpPr>
          <p:nvPr/>
        </p:nvSpPr>
        <p:spPr bwMode="auto">
          <a:xfrm flipH="1">
            <a:off x="3275856" y="5013176"/>
            <a:ext cx="2592288" cy="784349"/>
          </a:xfrm>
          <a:prstGeom prst="line">
            <a:avLst/>
          </a:prstGeom>
          <a:noFill/>
          <a:ln w="38100">
            <a:solidFill>
              <a:schemeClr val="folHlink"/>
            </a:solidFill>
            <a:round/>
            <a:headEnd type="triangle" w="med" len="med"/>
            <a:tailEnd type="triangle" w="med" len="med"/>
          </a:ln>
        </p:spPr>
        <p:txBody>
          <a:bodyPr/>
          <a:lstStyle/>
          <a:p>
            <a:endParaRPr lang="es-ES"/>
          </a:p>
        </p:txBody>
      </p:sp>
      <p:sp>
        <p:nvSpPr>
          <p:cNvPr id="15" name="Text Box 11"/>
          <p:cNvSpPr txBox="1">
            <a:spLocks noChangeArrowheads="1"/>
          </p:cNvSpPr>
          <p:nvPr/>
        </p:nvSpPr>
        <p:spPr bwMode="auto">
          <a:xfrm rot="1372098">
            <a:off x="2539026" y="1138867"/>
            <a:ext cx="3305058" cy="1323439"/>
          </a:xfrm>
          <a:prstGeom prst="rect">
            <a:avLst/>
          </a:prstGeom>
          <a:noFill/>
          <a:ln w="9525">
            <a:noFill/>
            <a:miter lim="800000"/>
            <a:headEnd/>
            <a:tailEnd/>
          </a:ln>
        </p:spPr>
        <p:txBody>
          <a:bodyPr wrap="square">
            <a:spAutoFit/>
          </a:bodyPr>
          <a:lstStyle/>
          <a:p>
            <a:pPr algn="ctr">
              <a:spcBef>
                <a:spcPct val="50000"/>
              </a:spcBef>
            </a:pPr>
            <a:r>
              <a:rPr lang="es-E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ndy" pitchFamily="66" charset="0"/>
                <a:cs typeface="Andalus" pitchFamily="2" charset="-78"/>
              </a:rPr>
              <a:t>MODELO MODERNO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5"/>
                                        </p:tgtEl>
                                        <p:attrNameLst>
                                          <p:attrName>style.visibility</p:attrName>
                                        </p:attrNameLst>
                                      </p:cBhvr>
                                      <p:to>
                                        <p:strVal val="visible"/>
                                      </p:to>
                                    </p:set>
                                    <p:anim to="" calcmode="lin" valueType="num">
                                      <p:cBhvr>
                                        <p:cTn id="7" dur="1" fill="hold"/>
                                        <p:tgtEl>
                                          <p:spTgt spid="15"/>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499"/>
                                          </p:stCondLst>
                                        </p:cTn>
                                        <p:tgtEl>
                                          <p:spTgt spid="2"/>
                                        </p:tgtEl>
                                        <p:attrNameLst>
                                          <p:attrName>style.visibility</p:attrName>
                                        </p:attrNameLst>
                                      </p:cBhvr>
                                      <p:to>
                                        <p:strVal val="visible"/>
                                      </p:to>
                                    </p:set>
                                    <p:anim to="" calcmode="lin" valueType="num">
                                      <p:cBhvr>
                                        <p:cTn id="12" dur="1" fill="hold"/>
                                        <p:tgtEl>
                                          <p:spTgt spid="2"/>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133"/>
                                        </p:tgtEl>
                                        <p:attrNameLst>
                                          <p:attrName>style.visibility</p:attrName>
                                        </p:attrNameLst>
                                      </p:cBhvr>
                                      <p:to>
                                        <p:strVal val="visible"/>
                                      </p:to>
                                    </p:set>
                                    <p:animEffect transition="in" filter="blinds(horizontal)">
                                      <p:cBhvr>
                                        <p:cTn id="17" dur="500"/>
                                        <p:tgtEl>
                                          <p:spTgt spid="5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3" grpId="0" animBg="1"/>
      <p:bldP spid="15"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rot="6253383">
            <a:off x="2521275" y="1402518"/>
            <a:ext cx="3898259" cy="8497225"/>
            <a:chOff x="1332" y="768"/>
            <a:chExt cx="2671" cy="2100"/>
          </a:xfrm>
        </p:grpSpPr>
        <p:sp>
          <p:nvSpPr>
            <p:cNvPr id="11272" name="AutoShape 5"/>
            <p:cNvSpPr>
              <a:spLocks noChangeArrowheads="1"/>
            </p:cNvSpPr>
            <p:nvPr/>
          </p:nvSpPr>
          <p:spPr bwMode="auto">
            <a:xfrm>
              <a:off x="1780" y="1098"/>
              <a:ext cx="2223" cy="1633"/>
            </a:xfrm>
            <a:prstGeom prst="triangle">
              <a:avLst>
                <a:gd name="adj" fmla="val 50000"/>
              </a:avLst>
            </a:prstGeom>
            <a:solidFill>
              <a:srgbClr val="FFFFCC"/>
            </a:solidFill>
            <a:ln w="9525">
              <a:solidFill>
                <a:schemeClr val="folHlink"/>
              </a:solidFill>
              <a:miter lim="800000"/>
              <a:headEnd/>
              <a:tailEnd/>
            </a:ln>
          </p:spPr>
          <p:txBody>
            <a:bodyPr wrap="none" anchor="ctr"/>
            <a:lstStyle/>
            <a:p>
              <a:endParaRPr lang="es-ES">
                <a:latin typeface="Calibri" pitchFamily="34" charset="0"/>
              </a:endParaRPr>
            </a:p>
          </p:txBody>
        </p:sp>
        <p:sp>
          <p:nvSpPr>
            <p:cNvPr id="11273" name="Text Box 6"/>
            <p:cNvSpPr txBox="1">
              <a:spLocks noChangeArrowheads="1"/>
            </p:cNvSpPr>
            <p:nvPr/>
          </p:nvSpPr>
          <p:spPr bwMode="auto">
            <a:xfrm rot="15346617">
              <a:off x="1291" y="2537"/>
              <a:ext cx="336" cy="253"/>
            </a:xfrm>
            <a:prstGeom prst="rect">
              <a:avLst/>
            </a:prstGeom>
            <a:noFill/>
            <a:ln w="9525">
              <a:noFill/>
              <a:miter lim="800000"/>
              <a:headEnd/>
              <a:tailEnd/>
            </a:ln>
          </p:spPr>
          <p:txBody>
            <a:bodyPr wrap="square">
              <a:spAutoFit/>
            </a:bodyPr>
            <a:lstStyle/>
            <a:p>
              <a:pPr>
                <a:spcBef>
                  <a:spcPct val="50000"/>
                </a:spcBef>
              </a:pPr>
              <a:r>
                <a:rPr lang="es-ES" b="1" dirty="0">
                  <a:solidFill>
                    <a:srgbClr val="FF9900"/>
                  </a:solidFill>
                  <a:latin typeface="Jokerman" pitchFamily="82" charset="0"/>
                </a:rPr>
                <a:t>DIOS</a:t>
              </a:r>
            </a:p>
          </p:txBody>
        </p:sp>
        <p:sp>
          <p:nvSpPr>
            <p:cNvPr id="11274" name="Text Box 7"/>
            <p:cNvSpPr txBox="1">
              <a:spLocks noChangeArrowheads="1"/>
            </p:cNvSpPr>
            <p:nvPr/>
          </p:nvSpPr>
          <p:spPr bwMode="auto">
            <a:xfrm rot="15346617">
              <a:off x="3328" y="2506"/>
              <a:ext cx="471" cy="253"/>
            </a:xfrm>
            <a:prstGeom prst="rect">
              <a:avLst/>
            </a:prstGeom>
            <a:noFill/>
            <a:ln w="9525">
              <a:noFill/>
              <a:miter lim="800000"/>
              <a:headEnd/>
              <a:tailEnd/>
            </a:ln>
          </p:spPr>
          <p:txBody>
            <a:bodyPr wrap="square">
              <a:spAutoFit/>
            </a:bodyPr>
            <a:lstStyle/>
            <a:p>
              <a:pPr>
                <a:spcBef>
                  <a:spcPct val="50000"/>
                </a:spcBef>
              </a:pPr>
              <a:r>
                <a:rPr lang="es-ES" b="1" dirty="0">
                  <a:solidFill>
                    <a:srgbClr val="FF9900"/>
                  </a:solidFill>
                  <a:latin typeface="Jokerman" pitchFamily="82" charset="0"/>
                </a:rPr>
                <a:t>COMUNIDAD</a:t>
              </a:r>
            </a:p>
          </p:txBody>
        </p:sp>
        <p:sp>
          <p:nvSpPr>
            <p:cNvPr id="11275" name="Text Box 8"/>
            <p:cNvSpPr txBox="1">
              <a:spLocks noChangeArrowheads="1"/>
            </p:cNvSpPr>
            <p:nvPr/>
          </p:nvSpPr>
          <p:spPr bwMode="auto">
            <a:xfrm rot="15346617">
              <a:off x="2598" y="824"/>
              <a:ext cx="365" cy="253"/>
            </a:xfrm>
            <a:prstGeom prst="rect">
              <a:avLst/>
            </a:prstGeom>
            <a:noFill/>
            <a:ln w="9525">
              <a:noFill/>
              <a:miter lim="800000"/>
              <a:headEnd/>
              <a:tailEnd/>
            </a:ln>
          </p:spPr>
          <p:txBody>
            <a:bodyPr wrap="square">
              <a:spAutoFit/>
            </a:bodyPr>
            <a:lstStyle/>
            <a:p>
              <a:pPr>
                <a:spcBef>
                  <a:spcPct val="50000"/>
                </a:spcBef>
              </a:pPr>
              <a:r>
                <a:rPr lang="es-ES" b="1" dirty="0">
                  <a:solidFill>
                    <a:srgbClr val="FF9900"/>
                  </a:solidFill>
                  <a:latin typeface="Jokerman" pitchFamily="82" charset="0"/>
                </a:rPr>
                <a:t>MISIÓN</a:t>
              </a:r>
            </a:p>
          </p:txBody>
        </p:sp>
        <p:sp>
          <p:nvSpPr>
            <p:cNvPr id="11276" name="Text Box 9"/>
            <p:cNvSpPr txBox="1">
              <a:spLocks noChangeArrowheads="1"/>
            </p:cNvSpPr>
            <p:nvPr/>
          </p:nvSpPr>
          <p:spPr bwMode="auto">
            <a:xfrm rot="15346617">
              <a:off x="2753" y="2148"/>
              <a:ext cx="311" cy="316"/>
            </a:xfrm>
            <a:prstGeom prst="rect">
              <a:avLst/>
            </a:prstGeom>
            <a:noFill/>
            <a:ln w="9525">
              <a:noFill/>
              <a:miter lim="800000"/>
              <a:headEnd/>
              <a:tailEnd/>
            </a:ln>
          </p:spPr>
          <p:txBody>
            <a:bodyPr>
              <a:spAutoFit/>
            </a:bodyPr>
            <a:lstStyle/>
            <a:p>
              <a:pPr>
                <a:spcBef>
                  <a:spcPct val="50000"/>
                </a:spcBef>
              </a:pPr>
              <a:r>
                <a:rPr lang="es-ES" sz="1200" b="1" dirty="0">
                  <a:latin typeface="Calibri" pitchFamily="34" charset="0"/>
                </a:rPr>
                <a:t>PERSONA en relación con…</a:t>
              </a:r>
            </a:p>
          </p:txBody>
        </p:sp>
      </p:grpSp>
      <p:sp>
        <p:nvSpPr>
          <p:cNvPr id="6155" name="Text Box 11"/>
          <p:cNvSpPr txBox="1">
            <a:spLocks noChangeArrowheads="1"/>
          </p:cNvSpPr>
          <p:nvPr/>
        </p:nvSpPr>
        <p:spPr bwMode="auto">
          <a:xfrm rot="-1020417">
            <a:off x="5204895" y="1672603"/>
            <a:ext cx="2959301" cy="1323439"/>
          </a:xfrm>
          <a:prstGeom prst="rect">
            <a:avLst/>
          </a:prstGeom>
          <a:noFill/>
          <a:ln w="9525">
            <a:noFill/>
            <a:miter lim="800000"/>
            <a:headEnd/>
            <a:tailEnd/>
          </a:ln>
        </p:spPr>
        <p:txBody>
          <a:bodyPr wrap="square">
            <a:spAutoFit/>
          </a:bodyPr>
          <a:lstStyle/>
          <a:p>
            <a:pPr>
              <a:spcBef>
                <a:spcPct val="50000"/>
              </a:spcBef>
            </a:pPr>
            <a:r>
              <a:rPr lang="es-E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ndy" pitchFamily="66" charset="0"/>
                <a:cs typeface="Andalus" pitchFamily="2" charset="-78"/>
              </a:rPr>
              <a:t>MODELO DE AVANCE</a:t>
            </a:r>
          </a:p>
        </p:txBody>
      </p:sp>
      <p:sp>
        <p:nvSpPr>
          <p:cNvPr id="6156" name="Line 12"/>
          <p:cNvSpPr>
            <a:spLocks noChangeShapeType="1"/>
          </p:cNvSpPr>
          <p:nvPr/>
        </p:nvSpPr>
        <p:spPr bwMode="auto">
          <a:xfrm>
            <a:off x="3059832" y="5517232"/>
            <a:ext cx="3429000" cy="928688"/>
          </a:xfrm>
          <a:prstGeom prst="line">
            <a:avLst/>
          </a:prstGeom>
          <a:noFill/>
          <a:ln w="38100">
            <a:solidFill>
              <a:srgbClr val="FF0000"/>
            </a:solidFill>
            <a:round/>
            <a:headEnd/>
            <a:tailEnd type="triangle" w="med" len="med"/>
          </a:ln>
        </p:spPr>
        <p:txBody>
          <a:bodyPr/>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6155"/>
                                        </p:tgtEl>
                                        <p:attrNameLst>
                                          <p:attrName>style.visibility</p:attrName>
                                        </p:attrNameLst>
                                      </p:cBhvr>
                                      <p:to>
                                        <p:strVal val="visible"/>
                                      </p:to>
                                    </p:set>
                                    <p:anim to="" calcmode="lin" valueType="num">
                                      <p:cBhvr>
                                        <p:cTn id="7" dur="1" fill="hold"/>
                                        <p:tgtEl>
                                          <p:spTgt spid="6155"/>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499"/>
                                          </p:stCondLst>
                                        </p:cTn>
                                        <p:tgtEl>
                                          <p:spTgt spid="2"/>
                                        </p:tgtEl>
                                        <p:attrNameLst>
                                          <p:attrName>style.visibility</p:attrName>
                                        </p:attrNameLst>
                                      </p:cBhvr>
                                      <p:to>
                                        <p:strVal val="visible"/>
                                      </p:to>
                                    </p:set>
                                    <p:anim to="" calcmode="lin" valueType="num">
                                      <p:cBhvr>
                                        <p:cTn id="12" dur="1" fill="hold"/>
                                        <p:tgtEl>
                                          <p:spTgt spid="2"/>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156"/>
                                        </p:tgtEl>
                                        <p:attrNameLst>
                                          <p:attrName>style.visibility</p:attrName>
                                        </p:attrNameLst>
                                      </p:cBhvr>
                                      <p:to>
                                        <p:strVal val="visible"/>
                                      </p:to>
                                    </p:set>
                                    <p:animEffect transition="in" filter="blinds(horizontal)">
                                      <p:cBhvr>
                                        <p:cTn id="17" dur="500"/>
                                        <p:tgtEl>
                                          <p:spTgt spid="6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5" grpId="0" autoUpdateAnimBg="0"/>
      <p:bldP spid="615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467544" y="620688"/>
            <a:ext cx="9145016" cy="4339650"/>
          </a:xfrm>
          <a:prstGeom prst="rect">
            <a:avLst/>
          </a:prstGeom>
          <a:noFill/>
        </p:spPr>
        <p:txBody>
          <a:bodyPr wrap="square" rtlCol="0">
            <a:spAutoFit/>
          </a:bodyPr>
          <a:lstStyle/>
          <a:p>
            <a:pPr>
              <a:spcBef>
                <a:spcPts val="1800"/>
              </a:spcBef>
              <a:spcAft>
                <a:spcPts val="1800"/>
              </a:spcAft>
            </a:pPr>
            <a:r>
              <a:rPr lang="es-ES" sz="5400" dirty="0" smtClean="0">
                <a:solidFill>
                  <a:schemeClr val="bg1"/>
                </a:solidFill>
                <a:latin typeface="Andy" pitchFamily="66" charset="0"/>
              </a:rPr>
              <a:t>Me escucho:</a:t>
            </a:r>
          </a:p>
          <a:p>
            <a:pPr>
              <a:spcBef>
                <a:spcPts val="1800"/>
              </a:spcBef>
              <a:spcAft>
                <a:spcPts val="1800"/>
              </a:spcAft>
              <a:buFont typeface="Wingdings" pitchFamily="2" charset="2"/>
              <a:buChar char=""/>
            </a:pPr>
            <a:r>
              <a:rPr lang="es-ES" sz="5400" dirty="0" smtClean="0">
                <a:solidFill>
                  <a:schemeClr val="bg1"/>
                </a:solidFill>
                <a:latin typeface="Andy" pitchFamily="66" charset="0"/>
              </a:rPr>
              <a:t> ¿Cómo me suena todo esto?</a:t>
            </a:r>
          </a:p>
          <a:p>
            <a:pPr>
              <a:spcBef>
                <a:spcPts val="1800"/>
              </a:spcBef>
              <a:spcAft>
                <a:spcPts val="1800"/>
              </a:spcAft>
              <a:buFont typeface="Wingdings" pitchFamily="2" charset="2"/>
              <a:buChar char=""/>
            </a:pPr>
            <a:r>
              <a:rPr lang="es-ES" sz="5400" dirty="0" smtClean="0">
                <a:solidFill>
                  <a:schemeClr val="bg1"/>
                </a:solidFill>
                <a:latin typeface="Andy" pitchFamily="66" charset="0"/>
              </a:rPr>
              <a:t> ¿Me identifico en alguno de </a:t>
            </a:r>
            <a:r>
              <a:rPr lang="es-ES" sz="5400" smtClean="0">
                <a:solidFill>
                  <a:schemeClr val="bg1"/>
                </a:solidFill>
                <a:latin typeface="Andy" pitchFamily="66" charset="0"/>
              </a:rPr>
              <a:t>estos paradigmas?</a:t>
            </a:r>
            <a:endParaRPr lang="es-ES" sz="5400" dirty="0">
              <a:solidFill>
                <a:schemeClr val="bg1"/>
              </a:solidFill>
              <a:latin typeface="Andy"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0"/>
          <p:cNvGrpSpPr>
            <a:grpSpLocks/>
          </p:cNvGrpSpPr>
          <p:nvPr/>
        </p:nvGrpSpPr>
        <p:grpSpPr bwMode="auto">
          <a:xfrm>
            <a:off x="1758950" y="1358900"/>
            <a:ext cx="5627688" cy="4140200"/>
            <a:chOff x="786" y="414"/>
            <a:chExt cx="3545" cy="2608"/>
          </a:xfrm>
        </p:grpSpPr>
        <p:sp>
          <p:nvSpPr>
            <p:cNvPr id="12301" name="Freeform 12"/>
            <p:cNvSpPr>
              <a:spLocks/>
            </p:cNvSpPr>
            <p:nvPr/>
          </p:nvSpPr>
          <p:spPr bwMode="auto">
            <a:xfrm>
              <a:off x="2306" y="1570"/>
              <a:ext cx="672" cy="287"/>
            </a:xfrm>
            <a:custGeom>
              <a:avLst/>
              <a:gdLst>
                <a:gd name="T0" fmla="*/ 393 w 672"/>
                <a:gd name="T1" fmla="*/ 0 h 287"/>
                <a:gd name="T2" fmla="*/ 619 w 672"/>
                <a:gd name="T3" fmla="*/ 91 h 287"/>
                <a:gd name="T4" fmla="*/ 75 w 672"/>
                <a:gd name="T5" fmla="*/ 272 h 287"/>
                <a:gd name="T6" fmla="*/ 166 w 672"/>
                <a:gd name="T7" fmla="*/ 0 h 287"/>
                <a:gd name="T8" fmla="*/ 0 60000 65536"/>
                <a:gd name="T9" fmla="*/ 0 60000 65536"/>
                <a:gd name="T10" fmla="*/ 0 60000 65536"/>
                <a:gd name="T11" fmla="*/ 0 60000 65536"/>
                <a:gd name="T12" fmla="*/ 0 w 672"/>
                <a:gd name="T13" fmla="*/ 0 h 287"/>
                <a:gd name="T14" fmla="*/ 672 w 672"/>
                <a:gd name="T15" fmla="*/ 287 h 287"/>
              </a:gdLst>
              <a:ahLst/>
              <a:cxnLst>
                <a:cxn ang="T8">
                  <a:pos x="T0" y="T1"/>
                </a:cxn>
                <a:cxn ang="T9">
                  <a:pos x="T2" y="T3"/>
                </a:cxn>
                <a:cxn ang="T10">
                  <a:pos x="T4" y="T5"/>
                </a:cxn>
                <a:cxn ang="T11">
                  <a:pos x="T6" y="T7"/>
                </a:cxn>
              </a:cxnLst>
              <a:rect l="T12" t="T13" r="T14" b="T15"/>
              <a:pathLst>
                <a:path w="672" h="287">
                  <a:moveTo>
                    <a:pt x="393" y="0"/>
                  </a:moveTo>
                  <a:cubicBezTo>
                    <a:pt x="532" y="23"/>
                    <a:pt x="672" y="46"/>
                    <a:pt x="619" y="91"/>
                  </a:cubicBezTo>
                  <a:cubicBezTo>
                    <a:pt x="566" y="136"/>
                    <a:pt x="150" y="287"/>
                    <a:pt x="75" y="272"/>
                  </a:cubicBezTo>
                  <a:cubicBezTo>
                    <a:pt x="0" y="257"/>
                    <a:pt x="151" y="53"/>
                    <a:pt x="166" y="0"/>
                  </a:cubicBezTo>
                </a:path>
              </a:pathLst>
            </a:custGeom>
            <a:noFill/>
            <a:ln w="38100">
              <a:solidFill>
                <a:srgbClr val="CC00FF"/>
              </a:solidFill>
              <a:round/>
              <a:headEnd/>
              <a:tailEnd/>
            </a:ln>
          </p:spPr>
          <p:txBody>
            <a:bodyPr/>
            <a:lstStyle/>
            <a:p>
              <a:endParaRPr lang="es-ES">
                <a:solidFill>
                  <a:srgbClr val="FFFF00"/>
                </a:solidFill>
              </a:endParaRPr>
            </a:p>
          </p:txBody>
        </p:sp>
        <p:sp>
          <p:nvSpPr>
            <p:cNvPr id="12302" name="Freeform 13"/>
            <p:cNvSpPr>
              <a:spLocks/>
            </p:cNvSpPr>
            <p:nvPr/>
          </p:nvSpPr>
          <p:spPr bwMode="auto">
            <a:xfrm>
              <a:off x="2011" y="1291"/>
              <a:ext cx="1368" cy="876"/>
            </a:xfrm>
            <a:custGeom>
              <a:avLst/>
              <a:gdLst>
                <a:gd name="T0" fmla="*/ 733 w 1368"/>
                <a:gd name="T1" fmla="*/ 733 h 876"/>
                <a:gd name="T2" fmla="*/ 98 w 1368"/>
                <a:gd name="T3" fmla="*/ 778 h 876"/>
                <a:gd name="T4" fmla="*/ 189 w 1368"/>
                <a:gd name="T5" fmla="*/ 143 h 876"/>
                <a:gd name="T6" fmla="*/ 1232 w 1368"/>
                <a:gd name="T7" fmla="*/ 98 h 876"/>
                <a:gd name="T8" fmla="*/ 1005 w 1368"/>
                <a:gd name="T9" fmla="*/ 733 h 876"/>
                <a:gd name="T10" fmla="*/ 0 60000 65536"/>
                <a:gd name="T11" fmla="*/ 0 60000 65536"/>
                <a:gd name="T12" fmla="*/ 0 60000 65536"/>
                <a:gd name="T13" fmla="*/ 0 60000 65536"/>
                <a:gd name="T14" fmla="*/ 0 60000 65536"/>
                <a:gd name="T15" fmla="*/ 0 w 1368"/>
                <a:gd name="T16" fmla="*/ 0 h 876"/>
                <a:gd name="T17" fmla="*/ 1368 w 1368"/>
                <a:gd name="T18" fmla="*/ 876 h 876"/>
              </a:gdLst>
              <a:ahLst/>
              <a:cxnLst>
                <a:cxn ang="T10">
                  <a:pos x="T0" y="T1"/>
                </a:cxn>
                <a:cxn ang="T11">
                  <a:pos x="T2" y="T3"/>
                </a:cxn>
                <a:cxn ang="T12">
                  <a:pos x="T4" y="T5"/>
                </a:cxn>
                <a:cxn ang="T13">
                  <a:pos x="T6" y="T7"/>
                </a:cxn>
                <a:cxn ang="T14">
                  <a:pos x="T8" y="T9"/>
                </a:cxn>
              </a:cxnLst>
              <a:rect l="T15" t="T16" r="T17" b="T18"/>
              <a:pathLst>
                <a:path w="1368" h="876">
                  <a:moveTo>
                    <a:pt x="733" y="733"/>
                  </a:moveTo>
                  <a:cubicBezTo>
                    <a:pt x="461" y="804"/>
                    <a:pt x="189" y="876"/>
                    <a:pt x="98" y="778"/>
                  </a:cubicBezTo>
                  <a:cubicBezTo>
                    <a:pt x="7" y="680"/>
                    <a:pt x="0" y="256"/>
                    <a:pt x="189" y="143"/>
                  </a:cubicBezTo>
                  <a:cubicBezTo>
                    <a:pt x="378" y="30"/>
                    <a:pt x="1096" y="0"/>
                    <a:pt x="1232" y="98"/>
                  </a:cubicBezTo>
                  <a:cubicBezTo>
                    <a:pt x="1368" y="196"/>
                    <a:pt x="1043" y="627"/>
                    <a:pt x="1005" y="733"/>
                  </a:cubicBezTo>
                </a:path>
              </a:pathLst>
            </a:custGeom>
            <a:noFill/>
            <a:ln w="38100">
              <a:solidFill>
                <a:srgbClr val="FFFF66"/>
              </a:solidFill>
              <a:round/>
              <a:headEnd/>
              <a:tailEnd/>
            </a:ln>
          </p:spPr>
          <p:txBody>
            <a:bodyPr/>
            <a:lstStyle/>
            <a:p>
              <a:endParaRPr lang="es-ES">
                <a:solidFill>
                  <a:srgbClr val="FFFF00"/>
                </a:solidFill>
              </a:endParaRPr>
            </a:p>
          </p:txBody>
        </p:sp>
        <p:sp>
          <p:nvSpPr>
            <p:cNvPr id="12303" name="Freeform 14"/>
            <p:cNvSpPr>
              <a:spLocks/>
            </p:cNvSpPr>
            <p:nvPr/>
          </p:nvSpPr>
          <p:spPr bwMode="auto">
            <a:xfrm>
              <a:off x="1414" y="739"/>
              <a:ext cx="2411" cy="1799"/>
            </a:xfrm>
            <a:custGeom>
              <a:avLst/>
              <a:gdLst>
                <a:gd name="T0" fmla="*/ 1012 w 2411"/>
                <a:gd name="T1" fmla="*/ 1648 h 1799"/>
                <a:gd name="T2" fmla="*/ 2237 w 2411"/>
                <a:gd name="T3" fmla="*/ 1421 h 1799"/>
                <a:gd name="T4" fmla="*/ 2056 w 2411"/>
                <a:gd name="T5" fmla="*/ 196 h 1799"/>
                <a:gd name="T6" fmla="*/ 377 w 2411"/>
                <a:gd name="T7" fmla="*/ 242 h 1799"/>
                <a:gd name="T8" fmla="*/ 60 w 2411"/>
                <a:gd name="T9" fmla="*/ 1557 h 1799"/>
                <a:gd name="T10" fmla="*/ 740 w 2411"/>
                <a:gd name="T11" fmla="*/ 1693 h 1799"/>
                <a:gd name="T12" fmla="*/ 0 60000 65536"/>
                <a:gd name="T13" fmla="*/ 0 60000 65536"/>
                <a:gd name="T14" fmla="*/ 0 60000 65536"/>
                <a:gd name="T15" fmla="*/ 0 60000 65536"/>
                <a:gd name="T16" fmla="*/ 0 60000 65536"/>
                <a:gd name="T17" fmla="*/ 0 60000 65536"/>
                <a:gd name="T18" fmla="*/ 0 w 2411"/>
                <a:gd name="T19" fmla="*/ 0 h 1799"/>
                <a:gd name="T20" fmla="*/ 2411 w 2411"/>
                <a:gd name="T21" fmla="*/ 1799 h 1799"/>
              </a:gdLst>
              <a:ahLst/>
              <a:cxnLst>
                <a:cxn ang="T12">
                  <a:pos x="T0" y="T1"/>
                </a:cxn>
                <a:cxn ang="T13">
                  <a:pos x="T2" y="T3"/>
                </a:cxn>
                <a:cxn ang="T14">
                  <a:pos x="T4" y="T5"/>
                </a:cxn>
                <a:cxn ang="T15">
                  <a:pos x="T6" y="T7"/>
                </a:cxn>
                <a:cxn ang="T16">
                  <a:pos x="T8" y="T9"/>
                </a:cxn>
                <a:cxn ang="T17">
                  <a:pos x="T10" y="T11"/>
                </a:cxn>
              </a:cxnLst>
              <a:rect l="T18" t="T19" r="T20" b="T21"/>
              <a:pathLst>
                <a:path w="2411" h="1799">
                  <a:moveTo>
                    <a:pt x="1012" y="1648"/>
                  </a:moveTo>
                  <a:cubicBezTo>
                    <a:pt x="1537" y="1655"/>
                    <a:pt x="2063" y="1663"/>
                    <a:pt x="2237" y="1421"/>
                  </a:cubicBezTo>
                  <a:cubicBezTo>
                    <a:pt x="2411" y="1179"/>
                    <a:pt x="2366" y="392"/>
                    <a:pt x="2056" y="196"/>
                  </a:cubicBezTo>
                  <a:cubicBezTo>
                    <a:pt x="1746" y="0"/>
                    <a:pt x="710" y="15"/>
                    <a:pt x="377" y="242"/>
                  </a:cubicBezTo>
                  <a:cubicBezTo>
                    <a:pt x="44" y="469"/>
                    <a:pt x="0" y="1315"/>
                    <a:pt x="60" y="1557"/>
                  </a:cubicBezTo>
                  <a:cubicBezTo>
                    <a:pt x="120" y="1799"/>
                    <a:pt x="627" y="1670"/>
                    <a:pt x="740" y="1693"/>
                  </a:cubicBezTo>
                </a:path>
              </a:pathLst>
            </a:custGeom>
            <a:noFill/>
            <a:ln w="28575">
              <a:solidFill>
                <a:srgbClr val="FFC000"/>
              </a:solidFill>
              <a:round/>
              <a:headEnd/>
              <a:tailEnd/>
            </a:ln>
          </p:spPr>
          <p:txBody>
            <a:bodyPr/>
            <a:lstStyle/>
            <a:p>
              <a:endParaRPr lang="es-ES">
                <a:solidFill>
                  <a:srgbClr val="FFFF00"/>
                </a:solidFill>
              </a:endParaRPr>
            </a:p>
          </p:txBody>
        </p:sp>
        <p:sp>
          <p:nvSpPr>
            <p:cNvPr id="12304" name="Freeform 15"/>
            <p:cNvSpPr>
              <a:spLocks/>
            </p:cNvSpPr>
            <p:nvPr/>
          </p:nvSpPr>
          <p:spPr bwMode="auto">
            <a:xfrm>
              <a:off x="786" y="414"/>
              <a:ext cx="3303" cy="2608"/>
            </a:xfrm>
            <a:custGeom>
              <a:avLst/>
              <a:gdLst>
                <a:gd name="T0" fmla="*/ 2366 w 3303"/>
                <a:gd name="T1" fmla="*/ 204 h 2608"/>
                <a:gd name="T2" fmla="*/ 1141 w 3303"/>
                <a:gd name="T3" fmla="*/ 113 h 2608"/>
                <a:gd name="T4" fmla="*/ 144 w 3303"/>
                <a:gd name="T5" fmla="*/ 884 h 2608"/>
                <a:gd name="T6" fmla="*/ 325 w 3303"/>
                <a:gd name="T7" fmla="*/ 2064 h 2608"/>
                <a:gd name="T8" fmla="*/ 2094 w 3303"/>
                <a:gd name="T9" fmla="*/ 2608 h 2608"/>
                <a:gd name="T10" fmla="*/ 3137 w 3303"/>
                <a:gd name="T11" fmla="*/ 2064 h 2608"/>
                <a:gd name="T12" fmla="*/ 3092 w 3303"/>
                <a:gd name="T13" fmla="*/ 340 h 2608"/>
                <a:gd name="T14" fmla="*/ 0 60000 65536"/>
                <a:gd name="T15" fmla="*/ 0 60000 65536"/>
                <a:gd name="T16" fmla="*/ 0 60000 65536"/>
                <a:gd name="T17" fmla="*/ 0 60000 65536"/>
                <a:gd name="T18" fmla="*/ 0 60000 65536"/>
                <a:gd name="T19" fmla="*/ 0 60000 65536"/>
                <a:gd name="T20" fmla="*/ 0 60000 65536"/>
                <a:gd name="T21" fmla="*/ 0 w 3303"/>
                <a:gd name="T22" fmla="*/ 0 h 2608"/>
                <a:gd name="T23" fmla="*/ 3303 w 3303"/>
                <a:gd name="T24" fmla="*/ 2608 h 26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03" h="2608">
                  <a:moveTo>
                    <a:pt x="2366" y="204"/>
                  </a:moveTo>
                  <a:cubicBezTo>
                    <a:pt x="1938" y="102"/>
                    <a:pt x="1511" y="0"/>
                    <a:pt x="1141" y="113"/>
                  </a:cubicBezTo>
                  <a:cubicBezTo>
                    <a:pt x="771" y="226"/>
                    <a:pt x="280" y="559"/>
                    <a:pt x="144" y="884"/>
                  </a:cubicBezTo>
                  <a:cubicBezTo>
                    <a:pt x="8" y="1209"/>
                    <a:pt x="0" y="1777"/>
                    <a:pt x="325" y="2064"/>
                  </a:cubicBezTo>
                  <a:cubicBezTo>
                    <a:pt x="650" y="2351"/>
                    <a:pt x="1625" y="2608"/>
                    <a:pt x="2094" y="2608"/>
                  </a:cubicBezTo>
                  <a:cubicBezTo>
                    <a:pt x="2563" y="2608"/>
                    <a:pt x="2971" y="2442"/>
                    <a:pt x="3137" y="2064"/>
                  </a:cubicBezTo>
                  <a:cubicBezTo>
                    <a:pt x="3303" y="1686"/>
                    <a:pt x="3100" y="627"/>
                    <a:pt x="3092" y="340"/>
                  </a:cubicBezTo>
                </a:path>
              </a:pathLst>
            </a:custGeom>
            <a:noFill/>
            <a:ln w="28575">
              <a:solidFill>
                <a:srgbClr val="FFFF66"/>
              </a:solidFill>
              <a:round/>
              <a:headEnd/>
              <a:tailEnd/>
            </a:ln>
          </p:spPr>
          <p:txBody>
            <a:bodyPr/>
            <a:lstStyle/>
            <a:p>
              <a:endParaRPr lang="es-ES">
                <a:solidFill>
                  <a:srgbClr val="FFFF00"/>
                </a:solidFill>
              </a:endParaRPr>
            </a:p>
          </p:txBody>
        </p:sp>
        <p:sp>
          <p:nvSpPr>
            <p:cNvPr id="7" name="Text Box 16"/>
            <p:cNvSpPr txBox="1">
              <a:spLocks noChangeArrowheads="1"/>
            </p:cNvSpPr>
            <p:nvPr/>
          </p:nvSpPr>
          <p:spPr bwMode="auto">
            <a:xfrm>
              <a:off x="2971" y="527"/>
              <a:ext cx="1360" cy="198"/>
            </a:xfrm>
            <a:prstGeom prst="rect">
              <a:avLst/>
            </a:prstGeom>
            <a:noFill/>
            <a:ln w="9525">
              <a:solidFill>
                <a:srgbClr val="FFFF66"/>
              </a:solidFill>
              <a:miter lim="800000"/>
              <a:headEnd/>
              <a:tailEnd/>
            </a:ln>
            <a:effectLst/>
          </p:spPr>
          <p:txBody>
            <a:bodyPr>
              <a:spAutoFit/>
            </a:bodyPr>
            <a:ls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defRPr/>
              </a:pPr>
              <a:r>
                <a:rPr lang="es-ES" sz="1400" b="1" dirty="0">
                  <a:solidFill>
                    <a:srgbClr val="FFFF00"/>
                  </a:solidFill>
                </a:rPr>
                <a:t>Medio o sistema total</a:t>
              </a:r>
            </a:p>
          </p:txBody>
        </p:sp>
        <p:sp>
          <p:nvSpPr>
            <p:cNvPr id="12306" name="Text Box 17"/>
            <p:cNvSpPr txBox="1">
              <a:spLocks noChangeArrowheads="1"/>
            </p:cNvSpPr>
            <p:nvPr/>
          </p:nvSpPr>
          <p:spPr bwMode="auto">
            <a:xfrm>
              <a:off x="1610" y="2478"/>
              <a:ext cx="1270" cy="198"/>
            </a:xfrm>
            <a:prstGeom prst="rect">
              <a:avLst/>
            </a:prstGeom>
            <a:noFill/>
            <a:ln w="9525">
              <a:solidFill>
                <a:srgbClr val="FFFF66"/>
              </a:solidFill>
              <a:miter lim="800000"/>
              <a:headEnd/>
              <a:tailEnd/>
            </a:ln>
          </p:spPr>
          <p:txBody>
            <a:bodyPr>
              <a:spAutoFit/>
            </a:bodyPr>
            <a:lstStyle/>
            <a:p>
              <a:pPr>
                <a:spcBef>
                  <a:spcPct val="50000"/>
                </a:spcBef>
              </a:pPr>
              <a:r>
                <a:rPr lang="es-ES" sz="1400" b="1">
                  <a:solidFill>
                    <a:srgbClr val="FFFF00"/>
                  </a:solidFill>
                </a:rPr>
                <a:t>Institución-Iglesia</a:t>
              </a:r>
            </a:p>
          </p:txBody>
        </p:sp>
        <p:sp>
          <p:nvSpPr>
            <p:cNvPr id="9" name="Text Box 18"/>
            <p:cNvSpPr txBox="1">
              <a:spLocks noChangeArrowheads="1"/>
            </p:cNvSpPr>
            <p:nvPr/>
          </p:nvSpPr>
          <p:spPr bwMode="auto">
            <a:xfrm>
              <a:off x="2336" y="2069"/>
              <a:ext cx="1225" cy="198"/>
            </a:xfrm>
            <a:prstGeom prst="rect">
              <a:avLst/>
            </a:prstGeom>
            <a:noFill/>
            <a:ln w="9525">
              <a:solidFill>
                <a:srgbClr val="FFFF66"/>
              </a:solidFill>
              <a:miter lim="800000"/>
              <a:headEnd/>
              <a:tailEnd/>
            </a:ln>
            <a:effectLst/>
          </p:spPr>
          <p:txBody>
            <a:bodyPr>
              <a:spAutoFit/>
            </a:bodyPr>
            <a:ls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ct val="50000"/>
                </a:spcBef>
                <a:defRPr/>
              </a:pPr>
              <a:r>
                <a:rPr lang="es-ES" sz="1400" b="1" dirty="0">
                  <a:solidFill>
                    <a:srgbClr val="FFFF00"/>
                  </a:solidFill>
                </a:rPr>
                <a:t>Inst.-Congregación</a:t>
              </a:r>
            </a:p>
          </p:txBody>
        </p:sp>
        <p:sp>
          <p:nvSpPr>
            <p:cNvPr id="12308" name="Text Box 19"/>
            <p:cNvSpPr txBox="1">
              <a:spLocks noChangeArrowheads="1"/>
            </p:cNvSpPr>
            <p:nvPr/>
          </p:nvSpPr>
          <p:spPr bwMode="auto">
            <a:xfrm>
              <a:off x="2245" y="1344"/>
              <a:ext cx="771" cy="198"/>
            </a:xfrm>
            <a:prstGeom prst="rect">
              <a:avLst/>
            </a:prstGeom>
            <a:noFill/>
            <a:ln w="9525">
              <a:solidFill>
                <a:srgbClr val="FFFF66"/>
              </a:solidFill>
              <a:miter lim="800000"/>
              <a:headEnd/>
              <a:tailEnd/>
            </a:ln>
          </p:spPr>
          <p:txBody>
            <a:bodyPr>
              <a:spAutoFit/>
            </a:bodyPr>
            <a:lstStyle/>
            <a:p>
              <a:pPr>
                <a:spcBef>
                  <a:spcPct val="50000"/>
                </a:spcBef>
              </a:pPr>
              <a:r>
                <a:rPr lang="es-ES" sz="1400" b="1" dirty="0">
                  <a:solidFill>
                    <a:srgbClr val="FFFF00"/>
                  </a:solidFill>
                </a:rPr>
                <a:t>Comunidad</a:t>
              </a:r>
            </a:p>
          </p:txBody>
        </p:sp>
      </p:grpSp>
      <p:sp>
        <p:nvSpPr>
          <p:cNvPr id="12291" name="10 CuadroTexto"/>
          <p:cNvSpPr txBox="1">
            <a:spLocks noChangeArrowheads="1"/>
          </p:cNvSpPr>
          <p:nvPr/>
        </p:nvSpPr>
        <p:spPr bwMode="auto">
          <a:xfrm rot="-2148136">
            <a:off x="-33000" y="1097280"/>
            <a:ext cx="1778524" cy="461665"/>
          </a:xfrm>
          <a:prstGeom prst="rect">
            <a:avLst/>
          </a:prstGeom>
          <a:noFill/>
          <a:ln w="9525">
            <a:noFill/>
            <a:miter lim="800000"/>
            <a:headEnd/>
            <a:tailEnd/>
          </a:ln>
        </p:spPr>
        <p:txBody>
          <a:bodyPr wrap="square">
            <a:spAutoFit/>
          </a:bodyPr>
          <a:lstStyle/>
          <a:p>
            <a:r>
              <a:rPr lang="es-ES" sz="2400" b="1" dirty="0">
                <a:solidFill>
                  <a:schemeClr val="bg1"/>
                </a:solidFill>
                <a:latin typeface="Graffiti Treat" pitchFamily="2" charset="0"/>
              </a:rPr>
              <a:t>CAMBIO</a:t>
            </a:r>
          </a:p>
        </p:txBody>
      </p:sp>
      <p:sp>
        <p:nvSpPr>
          <p:cNvPr id="12292" name="11 Rectángulo"/>
          <p:cNvSpPr>
            <a:spLocks noChangeArrowheads="1"/>
          </p:cNvSpPr>
          <p:nvPr/>
        </p:nvSpPr>
        <p:spPr bwMode="auto">
          <a:xfrm rot="511855">
            <a:off x="4470400" y="501650"/>
            <a:ext cx="1997075" cy="708025"/>
          </a:xfrm>
          <a:prstGeom prst="rect">
            <a:avLst/>
          </a:prstGeom>
          <a:noFill/>
          <a:ln w="9525">
            <a:noFill/>
            <a:miter lim="800000"/>
            <a:headEnd/>
            <a:tailEnd/>
          </a:ln>
        </p:spPr>
        <p:txBody>
          <a:bodyPr wrap="none">
            <a:spAutoFit/>
          </a:bodyPr>
          <a:lstStyle/>
          <a:p>
            <a:r>
              <a:rPr lang="es-ES" sz="4000">
                <a:latin typeface="Impress BT" pitchFamily="2" charset="0"/>
              </a:rPr>
              <a:t>CAMBIO</a:t>
            </a:r>
          </a:p>
        </p:txBody>
      </p:sp>
      <p:sp>
        <p:nvSpPr>
          <p:cNvPr id="12293" name="12 Rectángulo"/>
          <p:cNvSpPr>
            <a:spLocks noChangeArrowheads="1"/>
          </p:cNvSpPr>
          <p:nvPr/>
        </p:nvSpPr>
        <p:spPr bwMode="auto">
          <a:xfrm rot="-1022178">
            <a:off x="560571" y="3841641"/>
            <a:ext cx="2063385" cy="646331"/>
          </a:xfrm>
          <a:prstGeom prst="rect">
            <a:avLst/>
          </a:prstGeom>
          <a:noFill/>
          <a:ln w="9525">
            <a:noFill/>
            <a:miter lim="800000"/>
            <a:headEnd/>
            <a:tailEnd/>
          </a:ln>
        </p:spPr>
        <p:txBody>
          <a:bodyPr wrap="none">
            <a:spAutoFit/>
          </a:bodyPr>
          <a:lstStyle/>
          <a:p>
            <a:r>
              <a:rPr lang="es-ES" sz="3600" dirty="0">
                <a:solidFill>
                  <a:schemeClr val="bg1"/>
                </a:solidFill>
                <a:latin typeface="Viner Hand ITC" pitchFamily="66" charset="0"/>
              </a:rPr>
              <a:t>CAMBIO</a:t>
            </a:r>
          </a:p>
        </p:txBody>
      </p:sp>
      <p:sp>
        <p:nvSpPr>
          <p:cNvPr id="15" name="14 CuadroTexto"/>
          <p:cNvSpPr txBox="1"/>
          <p:nvPr/>
        </p:nvSpPr>
        <p:spPr>
          <a:xfrm>
            <a:off x="2143125" y="0"/>
            <a:ext cx="4643438" cy="461665"/>
          </a:xfrm>
          <a:prstGeom prst="rect">
            <a:avLst/>
          </a:prstGeom>
          <a:solidFill>
            <a:schemeClr val="bg2">
              <a:lumMod val="60000"/>
              <a:lumOff val="40000"/>
            </a:schemeClr>
          </a:solidFill>
        </p:spPr>
        <p:txBody>
          <a:bodyPr>
            <a:spAutoFit/>
          </a:bodyPr>
          <a:lstStyle/>
          <a:p>
            <a:pPr>
              <a:defRPr/>
            </a:pPr>
            <a:r>
              <a:rPr lang="es-ES" sz="2400" dirty="0" smtClean="0">
                <a:latin typeface="Andy" pitchFamily="66" charset="0"/>
              </a:rPr>
              <a:t>Construyendo un nuevo modelo…</a:t>
            </a:r>
            <a:endParaRPr lang="es-ES" sz="2400" dirty="0">
              <a:latin typeface="Andy" pitchFamily="66" charset="0"/>
            </a:endParaRPr>
          </a:p>
        </p:txBody>
      </p:sp>
      <p:sp>
        <p:nvSpPr>
          <p:cNvPr id="22" name="21 CuadroTexto"/>
          <p:cNvSpPr txBox="1">
            <a:spLocks noChangeArrowheads="1"/>
          </p:cNvSpPr>
          <p:nvPr/>
        </p:nvSpPr>
        <p:spPr bwMode="auto">
          <a:xfrm>
            <a:off x="1857375" y="1785938"/>
            <a:ext cx="3214688" cy="646112"/>
          </a:xfrm>
          <a:prstGeom prst="rect">
            <a:avLst/>
          </a:prstGeom>
          <a:noFill/>
          <a:ln w="9525">
            <a:noFill/>
            <a:miter lim="800000"/>
            <a:headEnd/>
            <a:tailEnd/>
          </a:ln>
        </p:spPr>
        <p:txBody>
          <a:bodyPr>
            <a:spAutoFit/>
          </a:bodyPr>
          <a:lstStyle/>
          <a:p>
            <a:r>
              <a:rPr lang="es-ES" dirty="0">
                <a:solidFill>
                  <a:schemeClr val="bg1"/>
                </a:solidFill>
                <a:effectLst>
                  <a:outerShdw blurRad="38100" dist="38100" dir="2700000" algn="tl">
                    <a:srgbClr val="000000">
                      <a:alpha val="43137"/>
                    </a:srgbClr>
                  </a:outerShdw>
                </a:effectLst>
              </a:rPr>
              <a:t>NUEVOS ESCENARIOS y NUEVOS SUJETOS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467544" y="2492896"/>
            <a:ext cx="8229600" cy="1215008"/>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Autofit/>
          </a:bodyPr>
          <a:lstStyle/>
          <a:p>
            <a:pPr lvl="0">
              <a:buFont typeface="Wingdings" pitchFamily="2" charset="2"/>
              <a:buChar char="ü"/>
            </a:pPr>
            <a:r>
              <a:rPr lang="es-ES" sz="4400" dirty="0" smtClean="0">
                <a:effectLst>
                  <a:outerShdw blurRad="38100" dist="38100" dir="2700000" algn="tl">
                    <a:srgbClr val="000000">
                      <a:alpha val="43137"/>
                    </a:srgbClr>
                  </a:outerShdw>
                </a:effectLst>
                <a:latin typeface="Aharoni" pitchFamily="2" charset="-79"/>
                <a:cs typeface="Aharoni" pitchFamily="2" charset="-79"/>
              </a:rPr>
              <a:t> O de caracteres y </a:t>
            </a:r>
            <a:r>
              <a:rPr lang="es-ES" sz="4400" dirty="0" err="1" smtClean="0">
                <a:effectLst>
                  <a:outerShdw blurRad="38100" dist="38100" dir="2700000" algn="tl">
                    <a:srgbClr val="000000">
                      <a:alpha val="43137"/>
                    </a:srgbClr>
                  </a:outerShdw>
                </a:effectLst>
                <a:latin typeface="Aharoni" pitchFamily="2" charset="-79"/>
                <a:cs typeface="Aharoni" pitchFamily="2" charset="-79"/>
              </a:rPr>
              <a:t>dinamicas</a:t>
            </a:r>
            <a:r>
              <a:rPr lang="es-ES" sz="4400" dirty="0" smtClean="0">
                <a:effectLst>
                  <a:outerShdw blurRad="38100" dist="38100" dir="2700000" algn="tl">
                    <a:srgbClr val="000000">
                      <a:alpha val="43137"/>
                    </a:srgbClr>
                  </a:outerShdw>
                </a:effectLst>
                <a:latin typeface="Aharoni" pitchFamily="2" charset="-79"/>
                <a:cs typeface="Aharoni" pitchFamily="2" charset="-79"/>
              </a:rPr>
              <a:t> interpersonales.</a:t>
            </a:r>
          </a:p>
        </p:txBody>
      </p:sp>
      <p:sp>
        <p:nvSpPr>
          <p:cNvPr id="7" name="6 Franja diagonal"/>
          <p:cNvSpPr/>
          <p:nvPr/>
        </p:nvSpPr>
        <p:spPr>
          <a:xfrm>
            <a:off x="7020272" y="2564904"/>
            <a:ext cx="72008" cy="45719"/>
          </a:xfrm>
          <a:prstGeom prst="diagStrip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
        <p:nvSpPr>
          <p:cNvPr id="8" name="7 Título"/>
          <p:cNvSpPr>
            <a:spLocks noGrp="1"/>
          </p:cNvSpPr>
          <p:nvPr>
            <p:ph type="title"/>
          </p:nvPr>
        </p:nvSpPr>
        <p:spPr/>
        <p:txBody>
          <a:bodyPr/>
          <a:lstStyle/>
          <a:p>
            <a:endParaRPr lang="es-E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pic>
        <p:nvPicPr>
          <p:cNvPr id="4" name="3 Marcador de contenido" descr="Berne.jpg"/>
          <p:cNvPicPr>
            <a:picLocks noGrp="1" noChangeAspect="1"/>
          </p:cNvPicPr>
          <p:nvPr>
            <p:ph idx="1"/>
          </p:nvPr>
        </p:nvPicPr>
        <p:blipFill>
          <a:blip r:embed="rId2" cstate="print"/>
          <a:stretch>
            <a:fillRect/>
          </a:stretch>
        </p:blipFill>
        <p:spPr>
          <a:xfrm>
            <a:off x="467543" y="476672"/>
            <a:ext cx="8291859" cy="599134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467544" y="620688"/>
            <a:ext cx="8676456" cy="5632311"/>
          </a:xfrm>
          <a:prstGeom prst="rect">
            <a:avLst/>
          </a:prstGeom>
          <a:noFill/>
        </p:spPr>
        <p:txBody>
          <a:bodyPr wrap="square" rtlCol="0">
            <a:spAutoFit/>
          </a:bodyPr>
          <a:lstStyle/>
          <a:p>
            <a:pPr>
              <a:spcBef>
                <a:spcPts val="1800"/>
              </a:spcBef>
              <a:spcAft>
                <a:spcPts val="1800"/>
              </a:spcAft>
            </a:pPr>
            <a:r>
              <a:rPr lang="es-ES" sz="5400" dirty="0" smtClean="0">
                <a:solidFill>
                  <a:schemeClr val="bg1"/>
                </a:solidFill>
                <a:latin typeface="Andy" pitchFamily="66" charset="0"/>
              </a:rPr>
              <a:t>Piensa en la </a:t>
            </a:r>
            <a:r>
              <a:rPr lang="es-ES" sz="5400" dirty="0" err="1" smtClean="0">
                <a:solidFill>
                  <a:schemeClr val="bg1"/>
                </a:solidFill>
                <a:latin typeface="Andy" pitchFamily="66" charset="0"/>
              </a:rPr>
              <a:t>hemana</a:t>
            </a:r>
            <a:r>
              <a:rPr lang="es-ES" sz="5400" dirty="0" smtClean="0">
                <a:solidFill>
                  <a:schemeClr val="bg1"/>
                </a:solidFill>
                <a:latin typeface="Andy" pitchFamily="66" charset="0"/>
              </a:rPr>
              <a:t>/o que más te cuesta</a:t>
            </a:r>
          </a:p>
          <a:p>
            <a:pPr>
              <a:spcBef>
                <a:spcPts val="1800"/>
              </a:spcBef>
              <a:spcAft>
                <a:spcPts val="1800"/>
              </a:spcAft>
              <a:buFont typeface="Wingdings" pitchFamily="2" charset="2"/>
              <a:buChar char=""/>
            </a:pPr>
            <a:r>
              <a:rPr lang="es-ES" sz="5400" dirty="0" smtClean="0">
                <a:solidFill>
                  <a:schemeClr val="bg1"/>
                </a:solidFill>
                <a:latin typeface="Andy" pitchFamily="66" charset="0"/>
              </a:rPr>
              <a:t> ¿Qué te cuesta en de ella/él?</a:t>
            </a:r>
          </a:p>
          <a:p>
            <a:pPr>
              <a:spcBef>
                <a:spcPts val="1800"/>
              </a:spcBef>
              <a:spcAft>
                <a:spcPts val="1800"/>
              </a:spcAft>
              <a:buFont typeface="Wingdings" pitchFamily="2" charset="2"/>
              <a:buChar char=""/>
            </a:pPr>
            <a:r>
              <a:rPr lang="es-ES" sz="5400" dirty="0" smtClean="0">
                <a:solidFill>
                  <a:schemeClr val="bg1"/>
                </a:solidFill>
                <a:latin typeface="Andy" pitchFamily="66" charset="0"/>
              </a:rPr>
              <a:t> ¿Cuándo saltó la chispa?</a:t>
            </a:r>
          </a:p>
          <a:p>
            <a:pPr>
              <a:spcBef>
                <a:spcPts val="1800"/>
              </a:spcBef>
              <a:spcAft>
                <a:spcPts val="1800"/>
              </a:spcAft>
              <a:buFont typeface="Wingdings" pitchFamily="2" charset="2"/>
              <a:buChar char=""/>
            </a:pPr>
            <a:r>
              <a:rPr lang="es-ES" sz="5400" dirty="0" smtClean="0">
                <a:solidFill>
                  <a:schemeClr val="bg1"/>
                </a:solidFill>
                <a:latin typeface="Andy" pitchFamily="66" charset="0"/>
              </a:rPr>
              <a:t> ¿Es cuestión de edad?</a:t>
            </a:r>
            <a:endParaRPr lang="es-ES" sz="5400" dirty="0">
              <a:solidFill>
                <a:schemeClr val="bg1"/>
              </a:solidFill>
              <a:latin typeface="Andy"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467544" y="2492896"/>
            <a:ext cx="8229600" cy="1215008"/>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buFont typeface="Wingdings" pitchFamily="2" charset="2"/>
              <a:buChar char="ü"/>
            </a:pPr>
            <a:r>
              <a:rPr lang="es-ES" sz="4400" dirty="0" smtClean="0">
                <a:effectLst>
                  <a:outerShdw blurRad="38100" dist="38100" dir="2700000" algn="tl">
                    <a:srgbClr val="000000">
                      <a:alpha val="43137"/>
                    </a:srgbClr>
                  </a:outerShdw>
                </a:effectLst>
                <a:latin typeface="Aharoni" pitchFamily="2" charset="-79"/>
                <a:cs typeface="Aharoni" pitchFamily="2" charset="-79"/>
              </a:rPr>
              <a:t> Algunas propuestas.</a:t>
            </a:r>
          </a:p>
        </p:txBody>
      </p:sp>
      <p:sp>
        <p:nvSpPr>
          <p:cNvPr id="8" name="7 Título"/>
          <p:cNvSpPr>
            <a:spLocks noGrp="1"/>
          </p:cNvSpPr>
          <p:nvPr>
            <p:ph type="title"/>
          </p:nvPr>
        </p:nvSpPr>
        <p:spPr/>
        <p:txBody>
          <a:bodyPr/>
          <a:lstStyle/>
          <a:p>
            <a:endParaRPr lang="es-E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0" y="0"/>
            <a:ext cx="9144000" cy="646331"/>
          </a:xfrm>
          <a:prstGeom prst="rect">
            <a:avLst/>
          </a:prstGeom>
          <a:noFill/>
        </p:spPr>
        <p:txBody>
          <a:bodyPr wrap="square" rtlCol="0">
            <a:spAutoFit/>
          </a:bodyPr>
          <a:lstStyle/>
          <a:p>
            <a:pPr algn="ctr"/>
            <a:r>
              <a:rPr lang="es-ES" sz="3600" b="1" dirty="0" smtClean="0">
                <a:solidFill>
                  <a:schemeClr val="bg1"/>
                </a:solidFill>
                <a:effectLst>
                  <a:outerShdw blurRad="38100" dist="38100" dir="2700000" algn="tl">
                    <a:srgbClr val="000000">
                      <a:alpha val="43137"/>
                    </a:srgbClr>
                  </a:outerShdw>
                </a:effectLst>
                <a:latin typeface="Candy Round BTN" pitchFamily="34" charset="0"/>
              </a:rPr>
              <a:t>Mucha consciencia: ser quienes somos.</a:t>
            </a:r>
            <a:endParaRPr lang="es-ES" sz="3600" b="1" dirty="0">
              <a:solidFill>
                <a:schemeClr val="bg1"/>
              </a:solidFill>
              <a:effectLst>
                <a:outerShdw blurRad="38100" dist="38100" dir="2700000" algn="tl">
                  <a:srgbClr val="000000">
                    <a:alpha val="43137"/>
                  </a:srgbClr>
                </a:outerShdw>
              </a:effectLst>
              <a:latin typeface="Candy Round BTN" pitchFamily="34" charset="0"/>
            </a:endParaRPr>
          </a:p>
        </p:txBody>
      </p:sp>
      <p:pic>
        <p:nvPicPr>
          <p:cNvPr id="7" name="6 Imagen" descr="ser2.jpg"/>
          <p:cNvPicPr>
            <a:picLocks noChangeAspect="1"/>
          </p:cNvPicPr>
          <p:nvPr/>
        </p:nvPicPr>
        <p:blipFill>
          <a:blip r:embed="rId2" cstate="print"/>
          <a:stretch>
            <a:fillRect/>
          </a:stretch>
        </p:blipFill>
        <p:spPr>
          <a:xfrm>
            <a:off x="467544" y="937261"/>
            <a:ext cx="8280920" cy="551057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0" y="0"/>
            <a:ext cx="9144000" cy="646331"/>
          </a:xfrm>
          <a:prstGeom prst="rect">
            <a:avLst/>
          </a:prstGeom>
          <a:noFill/>
        </p:spPr>
        <p:txBody>
          <a:bodyPr wrap="square" rtlCol="0">
            <a:spAutoFit/>
          </a:bodyPr>
          <a:lstStyle/>
          <a:p>
            <a:pPr algn="ctr"/>
            <a:r>
              <a:rPr lang="es-ES" sz="3600" b="1" dirty="0" smtClean="0">
                <a:solidFill>
                  <a:schemeClr val="bg1"/>
                </a:solidFill>
                <a:effectLst>
                  <a:outerShdw blurRad="38100" dist="38100" dir="2700000" algn="tl">
                    <a:srgbClr val="000000">
                      <a:alpha val="43137"/>
                    </a:srgbClr>
                  </a:outerShdw>
                </a:effectLst>
                <a:latin typeface="Candy Round BTN" pitchFamily="34" charset="0"/>
              </a:rPr>
              <a:t>Aceptar la realidad</a:t>
            </a:r>
            <a:endParaRPr lang="es-ES" sz="3600" b="1" dirty="0">
              <a:solidFill>
                <a:schemeClr val="bg1"/>
              </a:solidFill>
              <a:effectLst>
                <a:outerShdw blurRad="38100" dist="38100" dir="2700000" algn="tl">
                  <a:srgbClr val="000000">
                    <a:alpha val="43137"/>
                  </a:srgbClr>
                </a:outerShdw>
              </a:effectLst>
              <a:latin typeface="Candy Round BTN" pitchFamily="34" charset="0"/>
            </a:endParaRPr>
          </a:p>
        </p:txBody>
      </p:sp>
      <p:pic>
        <p:nvPicPr>
          <p:cNvPr id="4" name="3 Imagen" descr="abrazo.jpg"/>
          <p:cNvPicPr>
            <a:picLocks noChangeAspect="1"/>
          </p:cNvPicPr>
          <p:nvPr/>
        </p:nvPicPr>
        <p:blipFill>
          <a:blip r:embed="rId2" cstate="print"/>
          <a:stretch>
            <a:fillRect/>
          </a:stretch>
        </p:blipFill>
        <p:spPr>
          <a:xfrm>
            <a:off x="683568" y="692696"/>
            <a:ext cx="7776864" cy="5694869"/>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21600000">
                                      <p:cBhvr>
                                        <p:cTn id="10"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txBox="1">
            <a:spLocks/>
          </p:cNvSpPr>
          <p:nvPr/>
        </p:nvSpPr>
        <p:spPr>
          <a:xfrm>
            <a:off x="467544" y="476672"/>
            <a:ext cx="8352928" cy="1440160"/>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 typeface="Wingdings" pitchFamily="2" charset="2"/>
              <a:buChar char="ü"/>
              <a:tabLst/>
              <a:defRPr/>
            </a:pPr>
            <a:r>
              <a:rPr kumimoji="0" lang="es-ES" sz="4400" b="0" i="0" u="none" strike="noStrike" kern="1200" cap="none" spc="0" normalizeH="0" baseline="0" noProof="0" dirty="0" smtClean="0">
                <a:ln>
                  <a:noFill/>
                </a:ln>
                <a:solidFill>
                  <a:schemeClr val="dk1"/>
                </a:solidFill>
                <a:effectLst>
                  <a:outerShdw blurRad="38100" dist="38100" dir="2700000" algn="tl">
                    <a:srgbClr val="000000">
                      <a:alpha val="43137"/>
                    </a:srgbClr>
                  </a:outerShdw>
                </a:effectLst>
                <a:uLnTx/>
                <a:uFillTx/>
                <a:latin typeface="Aharoni" pitchFamily="2" charset="-79"/>
                <a:ea typeface="+mn-ea"/>
                <a:cs typeface="Aharoni" pitchFamily="2" charset="-79"/>
              </a:rPr>
              <a:t>   </a:t>
            </a:r>
            <a:r>
              <a:rPr lang="es-ES" sz="4800" noProof="0" dirty="0" smtClean="0">
                <a:effectLst>
                  <a:outerShdw blurRad="38100" dist="38100" dir="2700000" algn="tl">
                    <a:srgbClr val="000000">
                      <a:alpha val="43137"/>
                    </a:srgbClr>
                  </a:outerShdw>
                </a:effectLst>
                <a:latin typeface="Aharoni" pitchFamily="2" charset="-79"/>
                <a:cs typeface="Aharoni" pitchFamily="2" charset="-79"/>
              </a:rPr>
              <a:t>Reconocemos la realidad</a:t>
            </a:r>
            <a:endParaRPr kumimoji="0" lang="es-ES" sz="4800" b="0" i="0" u="none" strike="noStrike" kern="1200" cap="none" spc="0" normalizeH="0" baseline="0" noProof="0" dirty="0" smtClean="0">
              <a:ln>
                <a:noFill/>
              </a:ln>
              <a:solidFill>
                <a:schemeClr val="dk1"/>
              </a:solidFill>
              <a:effectLst>
                <a:outerShdw blurRad="38100" dist="38100" dir="2700000" algn="tl">
                  <a:srgbClr val="000000">
                    <a:alpha val="43137"/>
                  </a:srgbClr>
                </a:outerShdw>
              </a:effectLst>
              <a:uLnTx/>
              <a:uFillTx/>
              <a:latin typeface="Aharoni" pitchFamily="2" charset="-79"/>
              <a:ea typeface="+mn-ea"/>
              <a:cs typeface="Aharoni" pitchFamily="2" charset="-79"/>
            </a:endParaRPr>
          </a:p>
        </p:txBody>
      </p:sp>
      <p:sp>
        <p:nvSpPr>
          <p:cNvPr id="7" name="1 Título"/>
          <p:cNvSpPr txBox="1">
            <a:spLocks/>
          </p:cNvSpPr>
          <p:nvPr/>
        </p:nvSpPr>
        <p:spPr>
          <a:xfrm>
            <a:off x="1547664" y="2420888"/>
            <a:ext cx="7221488" cy="1224136"/>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rmAutofit fontScale="92500" lnSpcReduction="10000"/>
          </a:bodyPr>
          <a:lstStyle/>
          <a:p>
            <a:pPr marL="0" marR="0" lvl="0" indent="0" algn="l" defTabSz="914400" rtl="0" eaLnBrk="1" fontAlgn="auto" latinLnBrk="0" hangingPunct="1">
              <a:lnSpc>
                <a:spcPct val="100000"/>
              </a:lnSpc>
              <a:spcBef>
                <a:spcPct val="0"/>
              </a:spcBef>
              <a:spcAft>
                <a:spcPts val="0"/>
              </a:spcAft>
              <a:buClrTx/>
              <a:buSzTx/>
              <a:tabLst/>
              <a:defRPr/>
            </a:pPr>
            <a:r>
              <a:rPr lang="es-ES" sz="4400" dirty="0" smtClean="0">
                <a:effectLst>
                  <a:outerShdw blurRad="38100" dist="38100" dir="2700000" algn="tl">
                    <a:srgbClr val="000000">
                      <a:alpha val="43137"/>
                    </a:srgbClr>
                  </a:outerShdw>
                </a:effectLst>
                <a:latin typeface="augie" pitchFamily="2" charset="0"/>
                <a:cs typeface="Aharoni" pitchFamily="2" charset="-79"/>
              </a:rPr>
              <a:t> La configuración de las comunidades</a:t>
            </a:r>
            <a:endParaRPr kumimoji="0" lang="es-ES" sz="4400" b="0" i="0" u="none" strike="noStrike" kern="1200" cap="none" spc="0" normalizeH="0" baseline="0" noProof="0" dirty="0" smtClean="0">
              <a:ln>
                <a:noFill/>
              </a:ln>
              <a:solidFill>
                <a:schemeClr val="dk1"/>
              </a:solidFill>
              <a:effectLst>
                <a:outerShdw blurRad="38100" dist="38100" dir="2700000" algn="tl">
                  <a:srgbClr val="000000">
                    <a:alpha val="43137"/>
                  </a:srgbClr>
                </a:outerShdw>
              </a:effectLst>
              <a:uLnTx/>
              <a:uFillTx/>
              <a:latin typeface="augie" pitchFamily="2" charset="0"/>
              <a:cs typeface="Aharoni" pitchFamily="2" charset="-79"/>
            </a:endParaRPr>
          </a:p>
        </p:txBody>
      </p:sp>
      <p:sp>
        <p:nvSpPr>
          <p:cNvPr id="8" name="1 Título"/>
          <p:cNvSpPr txBox="1">
            <a:spLocks/>
          </p:cNvSpPr>
          <p:nvPr/>
        </p:nvSpPr>
        <p:spPr>
          <a:xfrm>
            <a:off x="1547664" y="4293096"/>
            <a:ext cx="7221488" cy="122413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tabLst/>
              <a:defRPr/>
            </a:pPr>
            <a:r>
              <a:rPr lang="es-ES" sz="4400" dirty="0" smtClean="0">
                <a:effectLst>
                  <a:outerShdw blurRad="38100" dist="38100" dir="2700000" algn="tl">
                    <a:srgbClr val="000000">
                      <a:alpha val="43137"/>
                    </a:srgbClr>
                  </a:outerShdw>
                </a:effectLst>
                <a:latin typeface="augie" pitchFamily="2" charset="0"/>
                <a:cs typeface="Aharoni" pitchFamily="2" charset="-79"/>
              </a:rPr>
              <a:t>Edades e identidades</a:t>
            </a:r>
            <a:endParaRPr kumimoji="0" lang="es-ES" sz="4400" b="0" i="0" u="none" strike="noStrike" kern="1200" cap="none" spc="0" normalizeH="0" baseline="0" noProof="0" dirty="0" smtClean="0">
              <a:ln>
                <a:noFill/>
              </a:ln>
              <a:solidFill>
                <a:schemeClr val="dk1"/>
              </a:solidFill>
              <a:effectLst>
                <a:outerShdw blurRad="38100" dist="38100" dir="2700000" algn="tl">
                  <a:srgbClr val="000000">
                    <a:alpha val="43137"/>
                  </a:srgbClr>
                </a:outerShdw>
              </a:effectLst>
              <a:uLnTx/>
              <a:uFillTx/>
              <a:latin typeface="augie" pitchFamily="2" charset="0"/>
              <a:cs typeface="Aharoni" pitchFamily="2" charset="-79"/>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0" y="0"/>
            <a:ext cx="9144000" cy="646331"/>
          </a:xfrm>
          <a:prstGeom prst="rect">
            <a:avLst/>
          </a:prstGeom>
          <a:noFill/>
        </p:spPr>
        <p:txBody>
          <a:bodyPr wrap="square" rtlCol="0">
            <a:spAutoFit/>
          </a:bodyPr>
          <a:lstStyle/>
          <a:p>
            <a:pPr algn="ctr"/>
            <a:r>
              <a:rPr lang="es-ES" sz="3600" b="1" dirty="0" smtClean="0">
                <a:solidFill>
                  <a:schemeClr val="bg1"/>
                </a:solidFill>
                <a:effectLst>
                  <a:outerShdw blurRad="38100" dist="38100" dir="2700000" algn="tl">
                    <a:srgbClr val="000000">
                      <a:alpha val="43137"/>
                    </a:srgbClr>
                  </a:outerShdw>
                </a:effectLst>
                <a:latin typeface="Candy Round BTN" pitchFamily="34" charset="0"/>
              </a:rPr>
              <a:t>Aceptar la realidad</a:t>
            </a:r>
            <a:endParaRPr lang="es-ES" sz="3600" b="1" dirty="0">
              <a:solidFill>
                <a:schemeClr val="bg1"/>
              </a:solidFill>
              <a:effectLst>
                <a:outerShdw blurRad="38100" dist="38100" dir="2700000" algn="tl">
                  <a:srgbClr val="000000">
                    <a:alpha val="43137"/>
                  </a:srgbClr>
                </a:outerShdw>
              </a:effectLst>
              <a:latin typeface="Candy Round BTN" pitchFamily="34" charset="0"/>
            </a:endParaRPr>
          </a:p>
        </p:txBody>
      </p:sp>
      <p:sp>
        <p:nvSpPr>
          <p:cNvPr id="5" name="4 CuadroTexto"/>
          <p:cNvSpPr txBox="1"/>
          <p:nvPr/>
        </p:nvSpPr>
        <p:spPr>
          <a:xfrm>
            <a:off x="467544" y="1268760"/>
            <a:ext cx="8208912" cy="5632311"/>
          </a:xfrm>
          <a:prstGeom prst="rect">
            <a:avLst/>
          </a:prstGeom>
          <a:noFill/>
        </p:spPr>
        <p:txBody>
          <a:bodyPr wrap="square" rtlCol="0">
            <a:spAutoFit/>
          </a:bodyPr>
          <a:lstStyle/>
          <a:p>
            <a:r>
              <a:rPr lang="es-ES" sz="3600" b="1" i="1" dirty="0" smtClean="0">
                <a:solidFill>
                  <a:schemeClr val="bg1"/>
                </a:solidFill>
              </a:rPr>
              <a:t>Aceptar es contemplar las cosas y dejar que sean como son. Si podemos dejar que nuestros semejantes sean como son seremos grandes artistas de la vida. No significa que nos volvamos pasivos, solo que empezamos por aceptar los hechos, para no proceder con intolerancia sino con amor.</a:t>
            </a:r>
            <a:endParaRPr lang="es-ES" sz="3600" b="1" dirty="0" smtClean="0">
              <a:solidFill>
                <a:schemeClr val="bg1"/>
              </a:solidFill>
            </a:endParaRPr>
          </a:p>
          <a:p>
            <a:pPr algn="r"/>
            <a:r>
              <a:rPr lang="es-ES" sz="3600" b="1" dirty="0" smtClean="0">
                <a:solidFill>
                  <a:schemeClr val="bg1"/>
                </a:solidFill>
              </a:rPr>
              <a:t>F. JALICS</a:t>
            </a:r>
          </a:p>
          <a:p>
            <a:endParaRPr lang="es-ES" sz="3600" b="1"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0" y="478413"/>
            <a:ext cx="9144000" cy="646331"/>
          </a:xfrm>
          <a:prstGeom prst="rect">
            <a:avLst/>
          </a:prstGeom>
          <a:noFill/>
        </p:spPr>
        <p:txBody>
          <a:bodyPr wrap="square" rtlCol="0">
            <a:spAutoFit/>
          </a:bodyPr>
          <a:lstStyle/>
          <a:p>
            <a:pPr algn="ctr"/>
            <a:r>
              <a:rPr lang="es-ES" sz="3600" b="1" dirty="0" smtClean="0">
                <a:solidFill>
                  <a:schemeClr val="bg1"/>
                </a:solidFill>
                <a:effectLst>
                  <a:outerShdw blurRad="38100" dist="38100" dir="2700000" algn="tl">
                    <a:srgbClr val="000000">
                      <a:alpha val="43137"/>
                    </a:srgbClr>
                  </a:outerShdw>
                </a:effectLst>
                <a:latin typeface="Candy Round BTN" pitchFamily="34" charset="0"/>
              </a:rPr>
              <a:t>Atención a los medios</a:t>
            </a:r>
            <a:endParaRPr lang="es-ES" sz="3600" b="1" dirty="0">
              <a:solidFill>
                <a:schemeClr val="bg1"/>
              </a:solidFill>
              <a:effectLst>
                <a:outerShdw blurRad="38100" dist="38100" dir="2700000" algn="tl">
                  <a:srgbClr val="000000">
                    <a:alpha val="43137"/>
                  </a:srgbClr>
                </a:outerShdw>
              </a:effectLst>
              <a:latin typeface="Candy Round BTN" pitchFamily="34" charset="0"/>
            </a:endParaRPr>
          </a:p>
        </p:txBody>
      </p:sp>
      <p:pic>
        <p:nvPicPr>
          <p:cNvPr id="7" name="6 Imagen" descr="vasija.jpg"/>
          <p:cNvPicPr>
            <a:picLocks noChangeAspect="1"/>
          </p:cNvPicPr>
          <p:nvPr/>
        </p:nvPicPr>
        <p:blipFill>
          <a:blip r:embed="rId2" cstate="print"/>
          <a:stretch>
            <a:fillRect/>
          </a:stretch>
        </p:blipFill>
        <p:spPr>
          <a:xfrm>
            <a:off x="323528" y="1281852"/>
            <a:ext cx="8496944" cy="452434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strVal val="#ppt_w*0.05"/>
                                          </p:val>
                                        </p:tav>
                                        <p:tav tm="100000">
                                          <p:val>
                                            <p:strVal val="#ppt_w"/>
                                          </p:val>
                                        </p:tav>
                                      </p:tavLst>
                                    </p:anim>
                                    <p:anim calcmode="lin" valueType="num">
                                      <p:cBhvr>
                                        <p:cTn id="8" dur="500" fill="hold"/>
                                        <p:tgtEl>
                                          <p:spTgt spid="7"/>
                                        </p:tgtEl>
                                        <p:attrNameLst>
                                          <p:attrName>ppt_h</p:attrName>
                                        </p:attrNameLst>
                                      </p:cBhvr>
                                      <p:tavLst>
                                        <p:tav tm="0">
                                          <p:val>
                                            <p:strVal val="#ppt_h"/>
                                          </p:val>
                                        </p:tav>
                                        <p:tav tm="100000">
                                          <p:val>
                                            <p:strVal val="#ppt_h"/>
                                          </p:val>
                                        </p:tav>
                                      </p:tavLst>
                                    </p:anim>
                                    <p:anim calcmode="lin" valueType="num">
                                      <p:cBhvr>
                                        <p:cTn id="9" dur="500" fill="hold"/>
                                        <p:tgtEl>
                                          <p:spTgt spid="7"/>
                                        </p:tgtEl>
                                        <p:attrNameLst>
                                          <p:attrName>ppt_x</p:attrName>
                                        </p:attrNameLst>
                                      </p:cBhvr>
                                      <p:tavLst>
                                        <p:tav tm="0">
                                          <p:val>
                                            <p:strVal val="#ppt_x-.2"/>
                                          </p:val>
                                        </p:tav>
                                        <p:tav tm="100000">
                                          <p:val>
                                            <p:strVal val="#ppt_x"/>
                                          </p:val>
                                        </p:tav>
                                      </p:tavLst>
                                    </p:anim>
                                    <p:anim calcmode="lin" valueType="num">
                                      <p:cBhvr>
                                        <p:cTn id="10" dur="500" fill="hold"/>
                                        <p:tgtEl>
                                          <p:spTgt spid="7"/>
                                        </p:tgtEl>
                                        <p:attrNameLst>
                                          <p:attrName>ppt_y</p:attrName>
                                        </p:attrNameLst>
                                      </p:cBhvr>
                                      <p:tavLst>
                                        <p:tav tm="0">
                                          <p:val>
                                            <p:strVal val="#ppt_y"/>
                                          </p:val>
                                        </p:tav>
                                        <p:tav tm="100000">
                                          <p:val>
                                            <p:strVal val="#ppt_y"/>
                                          </p:val>
                                        </p:tav>
                                      </p:tavLst>
                                    </p:anim>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0" y="478413"/>
            <a:ext cx="9144000" cy="646331"/>
          </a:xfrm>
          <a:prstGeom prst="rect">
            <a:avLst/>
          </a:prstGeom>
          <a:noFill/>
        </p:spPr>
        <p:txBody>
          <a:bodyPr wrap="square" rtlCol="0">
            <a:spAutoFit/>
          </a:bodyPr>
          <a:lstStyle/>
          <a:p>
            <a:pPr algn="ctr"/>
            <a:r>
              <a:rPr lang="es-ES" sz="3600" b="1" dirty="0" smtClean="0">
                <a:solidFill>
                  <a:schemeClr val="bg1"/>
                </a:solidFill>
                <a:effectLst>
                  <a:outerShdw blurRad="38100" dist="38100" dir="2700000" algn="tl">
                    <a:srgbClr val="000000">
                      <a:alpha val="43137"/>
                    </a:srgbClr>
                  </a:outerShdw>
                </a:effectLst>
                <a:latin typeface="Candy Round BTN" pitchFamily="34" charset="0"/>
              </a:rPr>
              <a:t>El trabajo de la comunicación</a:t>
            </a:r>
            <a:endParaRPr lang="es-ES" sz="3600" b="1" dirty="0">
              <a:solidFill>
                <a:schemeClr val="bg1"/>
              </a:solidFill>
              <a:effectLst>
                <a:outerShdw blurRad="38100" dist="38100" dir="2700000" algn="tl">
                  <a:srgbClr val="000000">
                    <a:alpha val="43137"/>
                  </a:srgbClr>
                </a:outerShdw>
              </a:effectLst>
              <a:latin typeface="Candy Round BTN" pitchFamily="34" charset="0"/>
            </a:endParaRPr>
          </a:p>
        </p:txBody>
      </p:sp>
      <p:pic>
        <p:nvPicPr>
          <p:cNvPr id="4098" name="Picture 2" descr="https://encrypted-tbn2.gstatic.com/images?q=tbn:ANd9GcRza_dY_1zcHGJgCdWnm6yw6AoztZ189fylVHvRWQrZpHtdIKvc"/>
          <p:cNvPicPr>
            <a:picLocks noChangeAspect="1" noChangeArrowheads="1"/>
          </p:cNvPicPr>
          <p:nvPr/>
        </p:nvPicPr>
        <p:blipFill>
          <a:blip r:embed="rId2" cstate="print"/>
          <a:srcRect/>
          <a:stretch>
            <a:fillRect/>
          </a:stretch>
        </p:blipFill>
        <p:spPr bwMode="auto">
          <a:xfrm>
            <a:off x="1979712" y="1268760"/>
            <a:ext cx="5256584" cy="525658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4"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animEffect transition="in" filter="wheel(4)">
                                      <p:cBhvr>
                                        <p:cTn id="11"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0" y="478413"/>
            <a:ext cx="9144000" cy="646331"/>
          </a:xfrm>
          <a:prstGeom prst="rect">
            <a:avLst/>
          </a:prstGeom>
          <a:noFill/>
        </p:spPr>
        <p:txBody>
          <a:bodyPr wrap="square" rtlCol="0">
            <a:spAutoFit/>
          </a:bodyPr>
          <a:lstStyle/>
          <a:p>
            <a:pPr algn="ctr"/>
            <a:r>
              <a:rPr lang="es-ES" sz="3600" b="1" dirty="0" smtClean="0">
                <a:solidFill>
                  <a:schemeClr val="bg1"/>
                </a:solidFill>
                <a:effectLst>
                  <a:outerShdw blurRad="38100" dist="38100" dir="2700000" algn="tl">
                    <a:srgbClr val="000000">
                      <a:alpha val="43137"/>
                    </a:srgbClr>
                  </a:outerShdw>
                </a:effectLst>
                <a:latin typeface="Candy Round BTN" pitchFamily="34" charset="0"/>
              </a:rPr>
              <a:t>Equilibrio de vida</a:t>
            </a:r>
            <a:endParaRPr lang="es-ES" sz="3600" b="1" dirty="0">
              <a:solidFill>
                <a:schemeClr val="bg1"/>
              </a:solidFill>
              <a:effectLst>
                <a:outerShdw blurRad="38100" dist="38100" dir="2700000" algn="tl">
                  <a:srgbClr val="000000">
                    <a:alpha val="43137"/>
                  </a:srgbClr>
                </a:outerShdw>
              </a:effectLst>
              <a:latin typeface="Candy Round BTN" pitchFamily="34" charset="0"/>
            </a:endParaRPr>
          </a:p>
        </p:txBody>
      </p:sp>
      <p:pic>
        <p:nvPicPr>
          <p:cNvPr id="3" name="2 Imagen" descr="arbol.jpg"/>
          <p:cNvPicPr>
            <a:picLocks noChangeAspect="1"/>
          </p:cNvPicPr>
          <p:nvPr/>
        </p:nvPicPr>
        <p:blipFill>
          <a:blip r:embed="rId2" cstate="print"/>
          <a:stretch>
            <a:fillRect/>
          </a:stretch>
        </p:blipFill>
        <p:spPr>
          <a:xfrm>
            <a:off x="1619672" y="1412776"/>
            <a:ext cx="5760640" cy="515719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0" y="478413"/>
            <a:ext cx="9144000" cy="646331"/>
          </a:xfrm>
          <a:prstGeom prst="rect">
            <a:avLst/>
          </a:prstGeom>
          <a:noFill/>
        </p:spPr>
        <p:txBody>
          <a:bodyPr wrap="square" rtlCol="0">
            <a:spAutoFit/>
          </a:bodyPr>
          <a:lstStyle/>
          <a:p>
            <a:pPr algn="ctr"/>
            <a:r>
              <a:rPr lang="es-ES" sz="3600" b="1" dirty="0" smtClean="0">
                <a:solidFill>
                  <a:schemeClr val="bg1"/>
                </a:solidFill>
                <a:effectLst>
                  <a:outerShdw blurRad="38100" dist="38100" dir="2700000" algn="tl">
                    <a:srgbClr val="000000">
                      <a:alpha val="43137"/>
                    </a:srgbClr>
                  </a:outerShdw>
                </a:effectLst>
                <a:latin typeface="Candy Round BTN" pitchFamily="34" charset="0"/>
              </a:rPr>
              <a:t>Comunidad de pertenencia y comunidad de referencia</a:t>
            </a:r>
            <a:endParaRPr lang="es-ES" sz="3600" b="1" dirty="0">
              <a:solidFill>
                <a:schemeClr val="bg1"/>
              </a:solidFill>
              <a:effectLst>
                <a:outerShdw blurRad="38100" dist="38100" dir="2700000" algn="tl">
                  <a:srgbClr val="000000">
                    <a:alpha val="43137"/>
                  </a:srgbClr>
                </a:outerShdw>
              </a:effectLst>
              <a:latin typeface="Candy Round BTN" pitchFamily="34" charset="0"/>
            </a:endParaRPr>
          </a:p>
        </p:txBody>
      </p:sp>
      <p:pic>
        <p:nvPicPr>
          <p:cNvPr id="3" name="2 Imagen" descr="comunidades.jpg"/>
          <p:cNvPicPr>
            <a:picLocks noChangeAspect="1"/>
          </p:cNvPicPr>
          <p:nvPr/>
        </p:nvPicPr>
        <p:blipFill>
          <a:blip r:embed="rId2" cstate="print"/>
          <a:stretch>
            <a:fillRect/>
          </a:stretch>
        </p:blipFill>
        <p:spPr>
          <a:xfrm>
            <a:off x="1259632" y="1700808"/>
            <a:ext cx="7136328" cy="418924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4" name="3 Rectángulo"/>
          <p:cNvSpPr/>
          <p:nvPr/>
        </p:nvSpPr>
        <p:spPr>
          <a:xfrm>
            <a:off x="4572000" y="2793702"/>
            <a:ext cx="543740" cy="923330"/>
          </a:xfrm>
          <a:prstGeom prst="rect">
            <a:avLst/>
          </a:prstGeom>
          <a:noFill/>
        </p:spPr>
        <p:txBody>
          <a:bodyPr wrap="none" lIns="91440" tIns="45720" rIns="91440" bIns="45720">
            <a:spAutoFit/>
          </a:bodyPr>
          <a:lstStyle/>
          <a:p>
            <a:pPr algn="ctr"/>
            <a:r>
              <a:rPr lang="es-E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Y</a:t>
            </a:r>
            <a:endParaRPr lang="es-E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1" nodeType="clickEffect">
                                  <p:stCondLst>
                                    <p:cond delay="0"/>
                                  </p:stCondLst>
                                  <p:childTnLst>
                                    <p:animRot by="21600000">
                                      <p:cBhvr>
                                        <p:cTn id="14"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4"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0" y="478413"/>
            <a:ext cx="9144000" cy="646331"/>
          </a:xfrm>
          <a:prstGeom prst="rect">
            <a:avLst/>
          </a:prstGeom>
          <a:noFill/>
        </p:spPr>
        <p:txBody>
          <a:bodyPr wrap="square" rtlCol="0">
            <a:spAutoFit/>
          </a:bodyPr>
          <a:lstStyle/>
          <a:p>
            <a:pPr algn="ctr"/>
            <a:r>
              <a:rPr lang="es-ES" sz="3600" b="1" dirty="0" smtClean="0">
                <a:solidFill>
                  <a:schemeClr val="bg1"/>
                </a:solidFill>
                <a:effectLst>
                  <a:outerShdw blurRad="38100" dist="38100" dir="2700000" algn="tl">
                    <a:srgbClr val="000000">
                      <a:alpha val="43137"/>
                    </a:srgbClr>
                  </a:outerShdw>
                </a:effectLst>
                <a:latin typeface="Candy Round BTN" pitchFamily="34" charset="0"/>
              </a:rPr>
              <a:t>Determinación</a:t>
            </a:r>
            <a:endParaRPr lang="es-ES" sz="3600" b="1" dirty="0">
              <a:solidFill>
                <a:schemeClr val="bg1"/>
              </a:solidFill>
              <a:effectLst>
                <a:outerShdw blurRad="38100" dist="38100" dir="2700000" algn="tl">
                  <a:srgbClr val="000000">
                    <a:alpha val="43137"/>
                  </a:srgbClr>
                </a:outerShdw>
              </a:effectLst>
              <a:latin typeface="Candy Round BTN" pitchFamily="34" charset="0"/>
            </a:endParaRPr>
          </a:p>
        </p:txBody>
      </p:sp>
      <p:pic>
        <p:nvPicPr>
          <p:cNvPr id="3" name="2 Imagen" descr="determinación.jpg"/>
          <p:cNvPicPr>
            <a:picLocks noChangeAspect="1"/>
          </p:cNvPicPr>
          <p:nvPr/>
        </p:nvPicPr>
        <p:blipFill>
          <a:blip r:embed="rId2" cstate="print"/>
          <a:srcRect t="14786" r="5128" b="15470"/>
          <a:stretch>
            <a:fillRect/>
          </a:stretch>
        </p:blipFill>
        <p:spPr>
          <a:xfrm>
            <a:off x="1475656" y="1844824"/>
            <a:ext cx="6192688" cy="4267934"/>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0.gstatic.com/images?q=tbn:ANd9GcT1SMWl5QLSrChkyK-LXcB_mwWRJJIPbzZen--yZbuEHH5ZSHID"/>
          <p:cNvPicPr>
            <a:picLocks noGrp="1" noChangeAspect="1" noChangeArrowheads="1"/>
          </p:cNvPicPr>
          <p:nvPr>
            <p:ph idx="1"/>
          </p:nvPr>
        </p:nvPicPr>
        <p:blipFill>
          <a:blip r:embed="rId2" cstate="print"/>
          <a:srcRect/>
          <a:stretch>
            <a:fillRect/>
          </a:stretch>
        </p:blipFill>
        <p:spPr bwMode="auto">
          <a:xfrm>
            <a:off x="1907703" y="332656"/>
            <a:ext cx="6120681" cy="6626868"/>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467544" y="2492896"/>
            <a:ext cx="8229600" cy="1215008"/>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p>
            <a:pPr lvl="0" algn="ctr">
              <a:buFont typeface="Wingdings" pitchFamily="2" charset="2"/>
              <a:buChar char="ü"/>
            </a:pPr>
            <a:r>
              <a:rPr lang="es-ES" sz="4400" dirty="0" smtClean="0">
                <a:effectLst>
                  <a:outerShdw blurRad="38100" dist="38100" dir="2700000" algn="tl">
                    <a:srgbClr val="000000">
                      <a:alpha val="43137"/>
                    </a:srgbClr>
                  </a:outerShdw>
                </a:effectLst>
                <a:latin typeface="Aharoni" pitchFamily="2" charset="-79"/>
                <a:cs typeface="Aharoni" pitchFamily="2" charset="-79"/>
              </a:rPr>
              <a:t> </a:t>
            </a:r>
            <a:r>
              <a:rPr lang="es-ES" sz="4400" dirty="0" err="1" smtClean="0">
                <a:effectLst>
                  <a:outerShdw blurRad="38100" dist="38100" dir="2700000" algn="tl">
                    <a:srgbClr val="000000">
                      <a:alpha val="43137"/>
                    </a:srgbClr>
                  </a:outerShdw>
                </a:effectLst>
                <a:latin typeface="Aharoni" pitchFamily="2" charset="-79"/>
                <a:cs typeface="Aharoni" pitchFamily="2" charset="-79"/>
              </a:rPr>
              <a:t>Conclusion</a:t>
            </a:r>
            <a:r>
              <a:rPr lang="es-ES" sz="4400" dirty="0" smtClean="0">
                <a:effectLst>
                  <a:outerShdw blurRad="38100" dist="38100" dir="2700000" algn="tl">
                    <a:srgbClr val="000000">
                      <a:alpha val="43137"/>
                    </a:srgbClr>
                  </a:outerShdw>
                </a:effectLst>
                <a:latin typeface="Aharoni" pitchFamily="2" charset="-79"/>
                <a:cs typeface="Aharoni" pitchFamily="2" charset="-79"/>
              </a:rPr>
              <a:t>: </a:t>
            </a:r>
          </a:p>
          <a:p>
            <a:pPr lvl="0" algn="ctr"/>
            <a:r>
              <a:rPr lang="es-ES" sz="4400" dirty="0" smtClean="0">
                <a:effectLst>
                  <a:outerShdw blurRad="38100" dist="38100" dir="2700000" algn="tl">
                    <a:srgbClr val="000000">
                      <a:alpha val="43137"/>
                    </a:srgbClr>
                  </a:outerShdw>
                </a:effectLst>
                <a:latin typeface="Aharoni" pitchFamily="2" charset="-79"/>
                <a:cs typeface="Aharoni" pitchFamily="2" charset="-79"/>
              </a:rPr>
              <a:t>“por encima de todo el amor”</a:t>
            </a:r>
          </a:p>
        </p:txBody>
      </p:sp>
      <p:sp>
        <p:nvSpPr>
          <p:cNvPr id="8" name="7 Título"/>
          <p:cNvSpPr>
            <a:spLocks noGrp="1"/>
          </p:cNvSpPr>
          <p:nvPr>
            <p:ph type="title"/>
          </p:nvPr>
        </p:nvSpPr>
        <p:spPr/>
        <p:txBody>
          <a:bodyPr/>
          <a:lstStyle/>
          <a:p>
            <a:endParaRPr lang="es-ES"/>
          </a:p>
        </p:txBody>
      </p:sp>
      <p:sp>
        <p:nvSpPr>
          <p:cNvPr id="4" name="3 Franja diagonal"/>
          <p:cNvSpPr/>
          <p:nvPr/>
        </p:nvSpPr>
        <p:spPr>
          <a:xfrm>
            <a:off x="5796136" y="2564904"/>
            <a:ext cx="72008" cy="72008"/>
          </a:xfrm>
          <a:prstGeom prst="diagStrip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pic>
        <p:nvPicPr>
          <p:cNvPr id="6" name="Me has dado hermanas.mp3">
            <a:hlinkClick r:id="" action="ppaction://media"/>
          </p:cNvPr>
          <p:cNvPicPr>
            <a:picLocks noRot="1" noChangeAspect="1"/>
          </p:cNvPicPr>
          <p:nvPr>
            <a:audioFile r:link="rId1"/>
          </p:nvPr>
        </p:nvPicPr>
        <p:blipFill>
          <a:blip r:embed="rId3" cstate="print"/>
          <a:stretch>
            <a:fillRect/>
          </a:stretch>
        </p:blipFill>
        <p:spPr>
          <a:xfrm flipV="1">
            <a:off x="899592" y="6237312"/>
            <a:ext cx="216024" cy="216024"/>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45898"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Autofit/>
          </a:bodyPr>
          <a:lstStyle/>
          <a:p>
            <a:pPr algn="just">
              <a:buNone/>
            </a:pPr>
            <a:r>
              <a:rPr lang="es-ES" sz="4800" b="1" i="1" dirty="0" smtClean="0">
                <a:solidFill>
                  <a:schemeClr val="bg1"/>
                </a:solidFill>
              </a:rPr>
              <a:t>“La identidad es un fenómeno que surge de la dialéctica entre la naturaleza del individuo y el mundo socialmente construido".</a:t>
            </a:r>
            <a:r>
              <a:rPr lang="es-ES" sz="4800" b="1" dirty="0" smtClean="0">
                <a:solidFill>
                  <a:schemeClr val="bg1"/>
                </a:solidFill>
              </a:rPr>
              <a:t> </a:t>
            </a:r>
          </a:p>
          <a:p>
            <a:pPr algn="r">
              <a:buNone/>
            </a:pPr>
            <a:endParaRPr lang="es-ES" sz="4800" b="1" dirty="0" smtClean="0">
              <a:solidFill>
                <a:schemeClr val="bg1"/>
              </a:solidFill>
            </a:endParaRPr>
          </a:p>
          <a:p>
            <a:pPr algn="r">
              <a:buNone/>
            </a:pPr>
            <a:r>
              <a:rPr lang="es-ES" sz="4800" b="1" dirty="0" err="1" smtClean="0">
                <a:solidFill>
                  <a:schemeClr val="bg1"/>
                </a:solidFill>
              </a:rPr>
              <a:t>Luckmann</a:t>
            </a:r>
            <a:endParaRPr lang="es-ES" sz="48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We All Want to Be Young (spanish subtitle)flv.wmv">
            <a:hlinkClick r:id="" action="ppaction://media"/>
          </p:cNvPr>
          <p:cNvPicPr>
            <a:picLocks noGrp="1" noRot="1" noChangeAspect="1"/>
          </p:cNvPicPr>
          <p:nvPr>
            <p:ph idx="1"/>
            <a:videoFile r:link="rId1"/>
          </p:nvPr>
        </p:nvPicPr>
        <p:blipFill>
          <a:blip r:embed="rId3" cstate="print"/>
          <a:stretch>
            <a:fillRect/>
          </a:stretch>
        </p:blipFill>
        <p:spPr>
          <a:xfrm>
            <a:off x="-1116632" y="-1251520"/>
            <a:ext cx="11161240" cy="8568952"/>
          </a:xfrm>
          <a:prstGeom prst="rect">
            <a:avLst/>
          </a:prstGeom>
        </p:spPr>
        <p:style>
          <a:lnRef idx="2">
            <a:schemeClr val="dk1">
              <a:shade val="50000"/>
            </a:schemeClr>
          </a:lnRef>
          <a:fillRef idx="1">
            <a:schemeClr val="dk1"/>
          </a:fillRef>
          <a:effectRef idx="0">
            <a:schemeClr val="dk1"/>
          </a:effectRef>
          <a:fontRef idx="minor">
            <a:schemeClr val="lt1"/>
          </a:fontRef>
        </p:style>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467544" y="620688"/>
            <a:ext cx="9145016" cy="3877985"/>
          </a:xfrm>
          <a:prstGeom prst="rect">
            <a:avLst/>
          </a:prstGeom>
          <a:noFill/>
        </p:spPr>
        <p:txBody>
          <a:bodyPr wrap="square" rtlCol="0">
            <a:spAutoFit/>
          </a:bodyPr>
          <a:lstStyle/>
          <a:p>
            <a:pPr>
              <a:spcBef>
                <a:spcPts val="1800"/>
              </a:spcBef>
              <a:spcAft>
                <a:spcPts val="1800"/>
              </a:spcAft>
            </a:pPr>
            <a:r>
              <a:rPr lang="es-ES" sz="5400" dirty="0" smtClean="0">
                <a:solidFill>
                  <a:schemeClr val="bg1"/>
                </a:solidFill>
                <a:latin typeface="Andy" pitchFamily="66" charset="0"/>
              </a:rPr>
              <a:t>Recordamos:</a:t>
            </a:r>
          </a:p>
          <a:p>
            <a:pPr>
              <a:spcBef>
                <a:spcPts val="1800"/>
              </a:spcBef>
              <a:spcAft>
                <a:spcPts val="1800"/>
              </a:spcAft>
              <a:buFont typeface="Wingdings" pitchFamily="2" charset="2"/>
              <a:buChar char=""/>
            </a:pPr>
            <a:r>
              <a:rPr lang="es-ES" sz="5400" dirty="0" smtClean="0">
                <a:solidFill>
                  <a:schemeClr val="bg1"/>
                </a:solidFill>
                <a:latin typeface="Andy" pitchFamily="66" charset="0"/>
              </a:rPr>
              <a:t> Algún conflicto comunitario que se deba a la diferencia generacional</a:t>
            </a:r>
            <a:endParaRPr lang="es-ES" sz="5400" dirty="0">
              <a:solidFill>
                <a:schemeClr val="bg1"/>
              </a:solidFill>
              <a:latin typeface="Andy"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txBox="1">
            <a:spLocks/>
          </p:cNvSpPr>
          <p:nvPr/>
        </p:nvSpPr>
        <p:spPr>
          <a:xfrm>
            <a:off x="539552" y="404664"/>
            <a:ext cx="8229600" cy="11430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fontScale="92500"/>
          </a:bodyPr>
          <a:lstStyle/>
          <a:p>
            <a:pPr marL="0" marR="0" lvl="0" indent="0" algn="l" defTabSz="914400" rtl="0" eaLnBrk="1" fontAlgn="auto" latinLnBrk="0" hangingPunct="1">
              <a:lnSpc>
                <a:spcPct val="100000"/>
              </a:lnSpc>
              <a:spcBef>
                <a:spcPct val="0"/>
              </a:spcBef>
              <a:spcAft>
                <a:spcPts val="0"/>
              </a:spcAft>
              <a:buClrTx/>
              <a:buSzTx/>
              <a:buFont typeface="Wingdings" pitchFamily="2" charset="2"/>
              <a:buChar char="ü"/>
              <a:tabLst/>
              <a:defRPr/>
            </a:pPr>
            <a:r>
              <a:rPr kumimoji="0" lang="es-ES" sz="4400" b="0" i="0" u="none" strike="noStrike" kern="1200" cap="none" spc="0" normalizeH="0" baseline="0" noProof="0" dirty="0" smtClean="0">
                <a:ln>
                  <a:noFill/>
                </a:ln>
                <a:solidFill>
                  <a:schemeClr val="dk1"/>
                </a:solidFill>
                <a:effectLst>
                  <a:outerShdw blurRad="38100" dist="38100" dir="2700000" algn="tl">
                    <a:srgbClr val="000000">
                      <a:alpha val="43137"/>
                    </a:srgbClr>
                  </a:outerShdw>
                </a:effectLst>
                <a:uLnTx/>
                <a:uFillTx/>
                <a:latin typeface="Aharoni" pitchFamily="2" charset="-79"/>
                <a:ea typeface="+mn-ea"/>
                <a:cs typeface="Aharoni" pitchFamily="2" charset="-79"/>
              </a:rPr>
              <a:t>   La oportunidad del conflicto</a:t>
            </a:r>
          </a:p>
        </p:txBody>
      </p:sp>
      <p:sp>
        <p:nvSpPr>
          <p:cNvPr id="7" name="1 Título"/>
          <p:cNvSpPr txBox="1">
            <a:spLocks/>
          </p:cNvSpPr>
          <p:nvPr/>
        </p:nvSpPr>
        <p:spPr>
          <a:xfrm>
            <a:off x="1547664" y="2060848"/>
            <a:ext cx="7221488" cy="1224136"/>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rmAutofit fontScale="92500" lnSpcReduction="10000"/>
          </a:bodyPr>
          <a:lstStyle/>
          <a:p>
            <a:pPr marL="0" marR="0" lvl="0" indent="0" algn="l" defTabSz="914400" rtl="0" eaLnBrk="1" fontAlgn="auto" latinLnBrk="0" hangingPunct="1">
              <a:lnSpc>
                <a:spcPct val="100000"/>
              </a:lnSpc>
              <a:spcBef>
                <a:spcPct val="0"/>
              </a:spcBef>
              <a:spcAft>
                <a:spcPts val="0"/>
              </a:spcAft>
              <a:buClrTx/>
              <a:buSzTx/>
              <a:tabLst/>
              <a:defRPr/>
            </a:pPr>
            <a:r>
              <a:rPr lang="es-ES" sz="4400" dirty="0" smtClean="0">
                <a:effectLst>
                  <a:outerShdw blurRad="38100" dist="38100" dir="2700000" algn="tl">
                    <a:srgbClr val="000000">
                      <a:alpha val="43137"/>
                    </a:srgbClr>
                  </a:outerShdw>
                </a:effectLst>
                <a:latin typeface="augie" pitchFamily="2" charset="0"/>
                <a:cs typeface="Aharoni" pitchFamily="2" charset="-79"/>
              </a:rPr>
              <a:t> El conflicto en nuestras comunidades</a:t>
            </a:r>
            <a:endParaRPr kumimoji="0" lang="es-ES" sz="4400" b="0" i="0" u="none" strike="noStrike" kern="1200" cap="none" spc="0" normalizeH="0" baseline="0" noProof="0" dirty="0" smtClean="0">
              <a:ln>
                <a:noFill/>
              </a:ln>
              <a:solidFill>
                <a:schemeClr val="dk1"/>
              </a:solidFill>
              <a:effectLst>
                <a:outerShdw blurRad="38100" dist="38100" dir="2700000" algn="tl">
                  <a:srgbClr val="000000">
                    <a:alpha val="43137"/>
                  </a:srgbClr>
                </a:outerShdw>
              </a:effectLst>
              <a:uLnTx/>
              <a:uFillTx/>
              <a:latin typeface="augie" pitchFamily="2" charset="0"/>
              <a:cs typeface="Aharoni" pitchFamily="2" charset="-79"/>
            </a:endParaRPr>
          </a:p>
        </p:txBody>
      </p:sp>
      <p:sp>
        <p:nvSpPr>
          <p:cNvPr id="8" name="1 Título"/>
          <p:cNvSpPr txBox="1">
            <a:spLocks/>
          </p:cNvSpPr>
          <p:nvPr/>
        </p:nvSpPr>
        <p:spPr>
          <a:xfrm>
            <a:off x="1547664" y="3501008"/>
            <a:ext cx="7221488" cy="122413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92500" lnSpcReduction="10000"/>
          </a:bodyPr>
          <a:lstStyle/>
          <a:p>
            <a:pPr marL="0" marR="0" lvl="0" indent="0" algn="l" defTabSz="914400" rtl="0" eaLnBrk="1" fontAlgn="auto" latinLnBrk="0" hangingPunct="1">
              <a:lnSpc>
                <a:spcPct val="100000"/>
              </a:lnSpc>
              <a:spcBef>
                <a:spcPct val="0"/>
              </a:spcBef>
              <a:spcAft>
                <a:spcPts val="0"/>
              </a:spcAft>
              <a:buClrTx/>
              <a:buSzTx/>
              <a:tabLst/>
              <a:defRPr/>
            </a:pPr>
            <a:r>
              <a:rPr lang="es-ES" sz="4400" dirty="0" smtClean="0">
                <a:effectLst>
                  <a:outerShdw blurRad="38100" dist="38100" dir="2700000" algn="tl">
                    <a:srgbClr val="000000">
                      <a:alpha val="43137"/>
                    </a:srgbClr>
                  </a:outerShdw>
                </a:effectLst>
                <a:latin typeface="augie" pitchFamily="2" charset="0"/>
                <a:cs typeface="Aharoni" pitchFamily="2" charset="-79"/>
              </a:rPr>
              <a:t>¿Preparadas/os para la diferencia?</a:t>
            </a:r>
            <a:endParaRPr kumimoji="0" lang="es-ES" sz="4400" b="0" i="0" u="none" strike="noStrike" kern="1200" cap="none" spc="0" normalizeH="0" baseline="0" noProof="0" dirty="0" smtClean="0">
              <a:ln>
                <a:noFill/>
              </a:ln>
              <a:solidFill>
                <a:schemeClr val="dk1"/>
              </a:solidFill>
              <a:effectLst>
                <a:outerShdw blurRad="38100" dist="38100" dir="2700000" algn="tl">
                  <a:srgbClr val="000000">
                    <a:alpha val="43137"/>
                  </a:srgbClr>
                </a:outerShdw>
              </a:effectLst>
              <a:uLnTx/>
              <a:uFillTx/>
              <a:latin typeface="augie" pitchFamily="2" charset="0"/>
              <a:cs typeface="Aharoni" pitchFamily="2" charset="-79"/>
            </a:endParaRPr>
          </a:p>
        </p:txBody>
      </p:sp>
      <p:sp>
        <p:nvSpPr>
          <p:cNvPr id="9" name="1 Título"/>
          <p:cNvSpPr txBox="1">
            <a:spLocks/>
          </p:cNvSpPr>
          <p:nvPr/>
        </p:nvSpPr>
        <p:spPr>
          <a:xfrm>
            <a:off x="1547664" y="5085184"/>
            <a:ext cx="7221488" cy="122413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tabLst/>
              <a:defRPr/>
            </a:pPr>
            <a:r>
              <a:rPr lang="es-ES" sz="4400" dirty="0" smtClean="0">
                <a:effectLst>
                  <a:outerShdw blurRad="38100" dist="38100" dir="2700000" algn="tl">
                    <a:srgbClr val="000000">
                      <a:alpha val="43137"/>
                    </a:srgbClr>
                  </a:outerShdw>
                </a:effectLst>
                <a:latin typeface="augie" pitchFamily="2" charset="0"/>
                <a:cs typeface="Aharoni" pitchFamily="2" charset="-79"/>
              </a:rPr>
              <a:t> </a:t>
            </a:r>
            <a:r>
              <a:rPr lang="es-ES" sz="4100" dirty="0" smtClean="0">
                <a:effectLst>
                  <a:outerShdw blurRad="38100" dist="38100" dir="2700000" algn="tl">
                    <a:srgbClr val="000000">
                      <a:alpha val="43137"/>
                    </a:srgbClr>
                  </a:outerShdw>
                </a:effectLst>
                <a:latin typeface="augie" pitchFamily="2" charset="0"/>
                <a:cs typeface="Aharoni" pitchFamily="2" charset="-79"/>
              </a:rPr>
              <a:t>Cuestión de memoria</a:t>
            </a:r>
            <a:endParaRPr kumimoji="0" lang="es-ES" sz="4100" b="0" i="0" u="none" strike="noStrike" kern="1200" cap="none" spc="0" normalizeH="0" baseline="0" noProof="0" dirty="0" smtClean="0">
              <a:ln>
                <a:noFill/>
              </a:ln>
              <a:solidFill>
                <a:schemeClr val="dk1"/>
              </a:solidFill>
              <a:effectLst>
                <a:outerShdw blurRad="38100" dist="38100" dir="2700000" algn="tl">
                  <a:srgbClr val="000000">
                    <a:alpha val="43137"/>
                  </a:srgbClr>
                </a:outerShdw>
              </a:effectLst>
              <a:uLnTx/>
              <a:uFillTx/>
              <a:latin typeface="augie" pitchFamily="2" charset="0"/>
              <a:cs typeface="Aharoni" pitchFamily="2" charset="-79"/>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395536" y="1988840"/>
            <a:ext cx="8424936" cy="2952328"/>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 typeface="Wingdings" pitchFamily="2" charset="2"/>
              <a:buChar char="ü"/>
              <a:tabLst/>
              <a:defRPr/>
            </a:pPr>
            <a:r>
              <a:rPr kumimoji="0" lang="es-ES" sz="4400" b="0" i="0" u="none" strike="noStrike" kern="1200" cap="none" spc="0" normalizeH="0" baseline="0" noProof="0" dirty="0" smtClean="0">
                <a:ln>
                  <a:noFill/>
                </a:ln>
                <a:solidFill>
                  <a:schemeClr val="dk1"/>
                </a:solidFill>
                <a:effectLst>
                  <a:outerShdw blurRad="38100" dist="38100" dir="2700000" algn="tl">
                    <a:srgbClr val="000000">
                      <a:alpha val="43137"/>
                    </a:srgbClr>
                  </a:outerShdw>
                </a:effectLst>
                <a:uLnTx/>
                <a:uFillTx/>
                <a:latin typeface="Aharoni" pitchFamily="2" charset="-79"/>
                <a:ea typeface="+mn-ea"/>
                <a:cs typeface="Aharoni" pitchFamily="2" charset="-79"/>
              </a:rPr>
              <a:t>   </a:t>
            </a:r>
            <a:r>
              <a:rPr lang="es-ES" sz="4400" dirty="0" smtClean="0">
                <a:effectLst>
                  <a:outerShdw blurRad="38100" dist="38100" dir="2700000" algn="tl">
                    <a:srgbClr val="000000">
                      <a:alpha val="43137"/>
                    </a:srgbClr>
                  </a:outerShdw>
                </a:effectLst>
                <a:latin typeface="Aharoni" pitchFamily="2" charset="-79"/>
                <a:cs typeface="Aharoni" pitchFamily="2" charset="-79"/>
              </a:rPr>
              <a:t>Mas bien, </a:t>
            </a:r>
          </a:p>
          <a:p>
            <a:pPr marL="0" marR="0" lvl="0" indent="0" algn="l" defTabSz="914400" rtl="0" eaLnBrk="1" fontAlgn="auto" latinLnBrk="0" hangingPunct="1">
              <a:lnSpc>
                <a:spcPct val="100000"/>
              </a:lnSpc>
              <a:spcBef>
                <a:spcPct val="0"/>
              </a:spcBef>
              <a:spcAft>
                <a:spcPts val="0"/>
              </a:spcAft>
              <a:buClrTx/>
              <a:buSzTx/>
              <a:tabLst/>
              <a:defRPr/>
            </a:pPr>
            <a:r>
              <a:rPr lang="es-ES" sz="4400" dirty="0" smtClean="0">
                <a:effectLst>
                  <a:outerShdw blurRad="38100" dist="38100" dir="2700000" algn="tl">
                    <a:srgbClr val="000000">
                      <a:alpha val="43137"/>
                    </a:srgbClr>
                  </a:outerShdw>
                </a:effectLst>
                <a:latin typeface="Aharoni" pitchFamily="2" charset="-79"/>
                <a:cs typeface="Aharoni" pitchFamily="2" charset="-79"/>
              </a:rPr>
              <a:t>	diferencia </a:t>
            </a:r>
            <a:r>
              <a:rPr kumimoji="0" lang="es-ES" sz="4400" b="0" i="0" u="none" strike="noStrike" kern="1200" cap="none" spc="0" normalizeH="0" noProof="0" dirty="0" smtClean="0">
                <a:ln>
                  <a:noFill/>
                </a:ln>
                <a:solidFill>
                  <a:schemeClr val="dk1"/>
                </a:solidFill>
                <a:effectLst>
                  <a:outerShdw blurRad="38100" dist="38100" dir="2700000" algn="tl">
                    <a:srgbClr val="000000">
                      <a:alpha val="43137"/>
                    </a:srgbClr>
                  </a:outerShdw>
                </a:effectLst>
                <a:uLnTx/>
                <a:uFillTx/>
                <a:latin typeface="Aharoni" pitchFamily="2" charset="-79"/>
                <a:ea typeface="+mn-ea"/>
                <a:cs typeface="Aharoni" pitchFamily="2" charset="-79"/>
              </a:rPr>
              <a:t>de paradigmas</a:t>
            </a:r>
            <a:endParaRPr kumimoji="0" lang="es-ES" sz="4400" b="0" i="0" u="none" strike="noStrike" kern="1200" cap="none" spc="0" normalizeH="0" baseline="0" noProof="0" dirty="0" smtClean="0">
              <a:ln>
                <a:noFill/>
              </a:ln>
              <a:solidFill>
                <a:schemeClr val="dk1"/>
              </a:solidFill>
              <a:effectLst>
                <a:outerShdw blurRad="38100" dist="38100" dir="2700000" algn="tl">
                  <a:srgbClr val="000000">
                    <a:alpha val="43137"/>
                  </a:srgbClr>
                </a:outerShdw>
              </a:effectLst>
              <a:uLnTx/>
              <a:uFillTx/>
              <a:latin typeface="Aharoni" pitchFamily="2" charset="-79"/>
              <a:ea typeface="+mn-ea"/>
              <a:cs typeface="Aharoni" pitchFamily="2" charset="-79"/>
            </a:endParaRPr>
          </a:p>
        </p:txBody>
      </p:sp>
      <p:sp>
        <p:nvSpPr>
          <p:cNvPr id="7" name="6 Franja diagonal"/>
          <p:cNvSpPr/>
          <p:nvPr/>
        </p:nvSpPr>
        <p:spPr>
          <a:xfrm>
            <a:off x="1979712" y="2852936"/>
            <a:ext cx="72008" cy="72008"/>
          </a:xfrm>
          <a:prstGeom prst="diagStrip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
        <p:nvSpPr>
          <p:cNvPr id="8" name="7 Título"/>
          <p:cNvSpPr>
            <a:spLocks noGrp="1"/>
          </p:cNvSpPr>
          <p:nvPr>
            <p:ph type="title"/>
          </p:nvPr>
        </p:nvSpPr>
        <p:spPr/>
        <p:txBody>
          <a:bodyPr/>
          <a:lstStyle/>
          <a:p>
            <a:endParaRPr lang="es-E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755650" y="466725"/>
            <a:ext cx="7416800" cy="830263"/>
          </a:xfrm>
          <a:prstGeom prst="rect">
            <a:avLst/>
          </a:prstGeom>
          <a:noFill/>
          <a:ln w="9525">
            <a:noFill/>
            <a:miter lim="800000"/>
            <a:headEnd/>
            <a:tailEnd/>
          </a:ln>
        </p:spPr>
        <p:txBody>
          <a:bodyPr>
            <a:spAutoFit/>
          </a:bodyPr>
          <a:lstStyle/>
          <a:p>
            <a:pPr algn="ctr">
              <a:spcBef>
                <a:spcPct val="50000"/>
              </a:spcBef>
            </a:pPr>
            <a:r>
              <a:rPr lang="es-ES" sz="2400" b="1" dirty="0">
                <a:latin typeface="Calibri" pitchFamily="34" charset="0"/>
              </a:rPr>
              <a:t>PARADIGMA: conjunto de ideas articuladas que permiten la interpretación de la realidad</a:t>
            </a:r>
          </a:p>
        </p:txBody>
      </p:sp>
      <p:grpSp>
        <p:nvGrpSpPr>
          <p:cNvPr id="2" name="Group 11"/>
          <p:cNvGrpSpPr>
            <a:grpSpLocks/>
          </p:cNvGrpSpPr>
          <p:nvPr/>
        </p:nvGrpSpPr>
        <p:grpSpPr bwMode="auto">
          <a:xfrm>
            <a:off x="756270" y="1838176"/>
            <a:ext cx="7272336" cy="3178175"/>
            <a:chOff x="476" y="890"/>
            <a:chExt cx="4581" cy="2002"/>
          </a:xfrm>
        </p:grpSpPr>
        <p:sp>
          <p:nvSpPr>
            <p:cNvPr id="8201" name="AutoShape 4"/>
            <p:cNvSpPr>
              <a:spLocks noChangeArrowheads="1"/>
            </p:cNvSpPr>
            <p:nvPr/>
          </p:nvSpPr>
          <p:spPr bwMode="auto">
            <a:xfrm>
              <a:off x="1746" y="1121"/>
              <a:ext cx="2223" cy="1633"/>
            </a:xfrm>
            <a:prstGeom prst="triangle">
              <a:avLst>
                <a:gd name="adj" fmla="val 50000"/>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endParaRPr lang="es-ES">
                <a:latin typeface="Calibri" pitchFamily="34" charset="0"/>
              </a:endParaRPr>
            </a:p>
          </p:txBody>
        </p:sp>
        <p:sp>
          <p:nvSpPr>
            <p:cNvPr id="8202" name="Text Box 7"/>
            <p:cNvSpPr txBox="1">
              <a:spLocks noChangeArrowheads="1"/>
            </p:cNvSpPr>
            <p:nvPr/>
          </p:nvSpPr>
          <p:spPr bwMode="auto">
            <a:xfrm>
              <a:off x="2653" y="890"/>
              <a:ext cx="499" cy="231"/>
            </a:xfrm>
            <a:prstGeom prst="rect">
              <a:avLst/>
            </a:prstGeom>
            <a:noFill/>
            <a:ln w="9525">
              <a:noFill/>
              <a:miter lim="800000"/>
              <a:headEnd/>
              <a:tailEnd/>
            </a:ln>
          </p:spPr>
          <p:txBody>
            <a:bodyPr>
              <a:spAutoFit/>
            </a:bodyPr>
            <a:lstStyle/>
            <a:p>
              <a:pPr>
                <a:spcBef>
                  <a:spcPct val="50000"/>
                </a:spcBef>
              </a:pPr>
              <a:r>
                <a:rPr lang="es-ES" b="1" dirty="0">
                  <a:solidFill>
                    <a:srgbClr val="FF9900"/>
                  </a:solidFill>
                  <a:latin typeface="Jokerman" pitchFamily="82" charset="0"/>
                </a:rPr>
                <a:t>DIOS</a:t>
              </a:r>
            </a:p>
          </p:txBody>
        </p:sp>
        <p:sp>
          <p:nvSpPr>
            <p:cNvPr id="8203" name="Text Box 8"/>
            <p:cNvSpPr txBox="1">
              <a:spLocks noChangeArrowheads="1"/>
            </p:cNvSpPr>
            <p:nvPr/>
          </p:nvSpPr>
          <p:spPr bwMode="auto">
            <a:xfrm>
              <a:off x="476" y="2659"/>
              <a:ext cx="1224" cy="233"/>
            </a:xfrm>
            <a:prstGeom prst="rect">
              <a:avLst/>
            </a:prstGeom>
            <a:noFill/>
            <a:ln w="9525">
              <a:noFill/>
              <a:miter lim="800000"/>
              <a:headEnd/>
              <a:tailEnd/>
            </a:ln>
          </p:spPr>
          <p:txBody>
            <a:bodyPr wrap="square">
              <a:spAutoFit/>
            </a:bodyPr>
            <a:lstStyle/>
            <a:p>
              <a:pPr>
                <a:spcBef>
                  <a:spcPct val="50000"/>
                </a:spcBef>
              </a:pPr>
              <a:r>
                <a:rPr lang="es-ES" b="1" dirty="0">
                  <a:solidFill>
                    <a:srgbClr val="FF9900"/>
                  </a:solidFill>
                  <a:latin typeface="Jokerman" pitchFamily="82" charset="0"/>
                </a:rPr>
                <a:t>COMUNIDAD</a:t>
              </a:r>
            </a:p>
          </p:txBody>
        </p:sp>
        <p:sp>
          <p:nvSpPr>
            <p:cNvPr id="8204" name="Text Box 9"/>
            <p:cNvSpPr txBox="1">
              <a:spLocks noChangeArrowheads="1"/>
            </p:cNvSpPr>
            <p:nvPr/>
          </p:nvSpPr>
          <p:spPr bwMode="auto">
            <a:xfrm>
              <a:off x="4059" y="2659"/>
              <a:ext cx="998" cy="233"/>
            </a:xfrm>
            <a:prstGeom prst="rect">
              <a:avLst/>
            </a:prstGeom>
            <a:noFill/>
            <a:ln w="9525">
              <a:noFill/>
              <a:miter lim="800000"/>
              <a:headEnd/>
              <a:tailEnd/>
            </a:ln>
          </p:spPr>
          <p:txBody>
            <a:bodyPr wrap="square">
              <a:spAutoFit/>
            </a:bodyPr>
            <a:lstStyle/>
            <a:p>
              <a:pPr>
                <a:spcBef>
                  <a:spcPct val="50000"/>
                </a:spcBef>
              </a:pPr>
              <a:r>
                <a:rPr lang="es-ES" b="1" dirty="0">
                  <a:solidFill>
                    <a:srgbClr val="FF9900"/>
                  </a:solidFill>
                  <a:latin typeface="Jokerman" pitchFamily="82" charset="0"/>
                </a:rPr>
                <a:t>MISIÓN</a:t>
              </a:r>
            </a:p>
          </p:txBody>
        </p:sp>
        <p:sp>
          <p:nvSpPr>
            <p:cNvPr id="8205" name="Text Box 10"/>
            <p:cNvSpPr txBox="1">
              <a:spLocks noChangeArrowheads="1"/>
            </p:cNvSpPr>
            <p:nvPr/>
          </p:nvSpPr>
          <p:spPr bwMode="auto">
            <a:xfrm>
              <a:off x="2472" y="1842"/>
              <a:ext cx="862" cy="288"/>
            </a:xfrm>
            <a:prstGeom prst="rect">
              <a:avLst/>
            </a:prstGeom>
            <a:noFill/>
            <a:ln w="9525">
              <a:noFill/>
              <a:miter lim="800000"/>
              <a:headEnd/>
              <a:tailEnd/>
            </a:ln>
          </p:spPr>
          <p:txBody>
            <a:bodyPr>
              <a:spAutoFit/>
            </a:bodyPr>
            <a:lstStyle/>
            <a:p>
              <a:pPr algn="ctr">
                <a:spcBef>
                  <a:spcPct val="50000"/>
                </a:spcBef>
              </a:pPr>
              <a:r>
                <a:rPr lang="es-ES" sz="1200" b="1" dirty="0">
                  <a:latin typeface="Calibri" pitchFamily="34" charset="0"/>
                </a:rPr>
                <a:t>PERSONA en relación con…</a:t>
              </a:r>
            </a:p>
          </p:txBody>
        </p:sp>
      </p:grpSp>
      <p:sp>
        <p:nvSpPr>
          <p:cNvPr id="2060" name="Line 12"/>
          <p:cNvSpPr>
            <a:spLocks noChangeShapeType="1"/>
          </p:cNvSpPr>
          <p:nvPr/>
        </p:nvSpPr>
        <p:spPr bwMode="auto">
          <a:xfrm>
            <a:off x="4932363" y="4005883"/>
            <a:ext cx="863600" cy="503237"/>
          </a:xfrm>
          <a:prstGeom prst="line">
            <a:avLst/>
          </a:prstGeom>
          <a:noFill/>
          <a:ln w="38100">
            <a:solidFill>
              <a:srgbClr val="FF0000"/>
            </a:solidFill>
            <a:round/>
            <a:headEnd/>
            <a:tailEnd type="triangle" w="med" len="med"/>
          </a:ln>
        </p:spPr>
        <p:txBody>
          <a:bodyPr/>
          <a:lstStyle/>
          <a:p>
            <a:endParaRPr lang="es-ES"/>
          </a:p>
        </p:txBody>
      </p:sp>
      <p:sp>
        <p:nvSpPr>
          <p:cNvPr id="2062" name="Line 14"/>
          <p:cNvSpPr>
            <a:spLocks noChangeShapeType="1"/>
          </p:cNvSpPr>
          <p:nvPr/>
        </p:nvSpPr>
        <p:spPr bwMode="auto">
          <a:xfrm flipH="1" flipV="1">
            <a:off x="4572000" y="2492822"/>
            <a:ext cx="0" cy="792162"/>
          </a:xfrm>
          <a:prstGeom prst="line">
            <a:avLst/>
          </a:prstGeom>
          <a:noFill/>
          <a:ln w="38100">
            <a:solidFill>
              <a:srgbClr val="6699FF"/>
            </a:solidFill>
            <a:round/>
            <a:headEnd/>
            <a:tailEnd type="triangle" w="med" len="med"/>
          </a:ln>
        </p:spPr>
        <p:txBody>
          <a:bodyPr/>
          <a:lstStyle/>
          <a:p>
            <a:endParaRPr lang="es-ES"/>
          </a:p>
        </p:txBody>
      </p:sp>
      <p:sp>
        <p:nvSpPr>
          <p:cNvPr id="2063" name="Line 15"/>
          <p:cNvSpPr>
            <a:spLocks noChangeShapeType="1"/>
          </p:cNvSpPr>
          <p:nvPr/>
        </p:nvSpPr>
        <p:spPr bwMode="auto">
          <a:xfrm flipH="1">
            <a:off x="3276600" y="3932858"/>
            <a:ext cx="863600" cy="576262"/>
          </a:xfrm>
          <a:prstGeom prst="line">
            <a:avLst/>
          </a:prstGeom>
          <a:noFill/>
          <a:ln w="38100">
            <a:solidFill>
              <a:schemeClr val="folHlink"/>
            </a:solidFill>
            <a:round/>
            <a:headEnd/>
            <a:tailEnd type="triangle" w="med" len="med"/>
          </a:ln>
        </p:spPr>
        <p:txBody>
          <a:bodyPr/>
          <a:lstStyle/>
          <a:p>
            <a:endParaRPr lang="es-ES"/>
          </a:p>
        </p:txBody>
      </p:sp>
      <p:sp>
        <p:nvSpPr>
          <p:cNvPr id="13" name="12 Rectángulo"/>
          <p:cNvSpPr/>
          <p:nvPr/>
        </p:nvSpPr>
        <p:spPr>
          <a:xfrm rot="21127475">
            <a:off x="605625" y="5183484"/>
            <a:ext cx="5215581" cy="1323439"/>
          </a:xfrm>
          <a:prstGeom prst="rect">
            <a:avLst/>
          </a:prstGeom>
          <a:noFill/>
        </p:spPr>
        <p:txBody>
          <a:bodyPr>
            <a:spAutoFit/>
          </a:bodyPr>
          <a:lstStyle/>
          <a:p>
            <a:pPr algn="ctr" fontAlgn="auto">
              <a:spcBef>
                <a:spcPts val="0"/>
              </a:spcBef>
              <a:spcAft>
                <a:spcPts val="0"/>
              </a:spcAft>
              <a:defRPr/>
            </a:pPr>
            <a:r>
              <a:rPr lang="es-E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ndy" pitchFamily="66" charset="0"/>
                <a:cs typeface="Andalus" pitchFamily="2" charset="-78"/>
              </a:rPr>
              <a:t>Un paseo por nuestra comprensión de la VR </a:t>
            </a:r>
            <a:endParaRPr lang="es-ES" sz="40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ndy" pitchFamily="66" charset="0"/>
              <a:cs typeface="Andalus"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to="" calcmode="lin" valueType="num">
                                      <p:cBhvr>
                                        <p:cTn id="12" dur="1" fill="hold"/>
                                        <p:tgtEl>
                                          <p:spTgt spid="2"/>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2062"/>
                                        </p:tgtEl>
                                        <p:attrNameLst>
                                          <p:attrName>style.visibility</p:attrName>
                                        </p:attrNameLst>
                                      </p:cBhvr>
                                      <p:to>
                                        <p:strVal val="visible"/>
                                      </p:to>
                                    </p:set>
                                    <p:anim to="" calcmode="lin" valueType="num">
                                      <p:cBhvr>
                                        <p:cTn id="17" dur="1" fill="hold"/>
                                        <p:tgtEl>
                                          <p:spTgt spid="2062"/>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2063"/>
                                        </p:tgtEl>
                                        <p:attrNameLst>
                                          <p:attrName>style.visibility</p:attrName>
                                        </p:attrNameLst>
                                      </p:cBhvr>
                                      <p:to>
                                        <p:strVal val="visible"/>
                                      </p:to>
                                    </p:set>
                                    <p:anim to="" calcmode="lin" valueType="num">
                                      <p:cBhvr>
                                        <p:cTn id="22" dur="1" fill="hold"/>
                                        <p:tgtEl>
                                          <p:spTgt spid="2063"/>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2060"/>
                                        </p:tgtEl>
                                        <p:attrNameLst>
                                          <p:attrName>style.visibility</p:attrName>
                                        </p:attrNameLst>
                                      </p:cBhvr>
                                      <p:to>
                                        <p:strVal val="visible"/>
                                      </p:to>
                                    </p:set>
                                    <p:anim to="" calcmode="lin" valueType="num">
                                      <p:cBhvr>
                                        <p:cTn id="27" dur="1" fill="hold"/>
                                        <p:tgtEl>
                                          <p:spTgt spid="206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animBg="1"/>
      <p:bldP spid="2062" grpId="0" animBg="1"/>
      <p:bldP spid="206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108845" y="957793"/>
            <a:ext cx="6551613" cy="5423535"/>
            <a:chOff x="613" y="890"/>
            <a:chExt cx="4127" cy="1898"/>
          </a:xfrm>
        </p:grpSpPr>
        <p:sp>
          <p:nvSpPr>
            <p:cNvPr id="9224" name="AutoShape 5"/>
            <p:cNvSpPr>
              <a:spLocks noChangeArrowheads="1"/>
            </p:cNvSpPr>
            <p:nvPr/>
          </p:nvSpPr>
          <p:spPr bwMode="auto">
            <a:xfrm>
              <a:off x="1746" y="1117"/>
              <a:ext cx="2223" cy="1633"/>
            </a:xfrm>
            <a:prstGeom prst="triangle">
              <a:avLst>
                <a:gd name="adj" fmla="val 50000"/>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endParaRPr lang="es-ES">
                <a:latin typeface="Calibri" pitchFamily="34" charset="0"/>
              </a:endParaRPr>
            </a:p>
          </p:txBody>
        </p:sp>
        <p:sp>
          <p:nvSpPr>
            <p:cNvPr id="9225" name="Text Box 6"/>
            <p:cNvSpPr txBox="1">
              <a:spLocks noChangeArrowheads="1"/>
            </p:cNvSpPr>
            <p:nvPr/>
          </p:nvSpPr>
          <p:spPr bwMode="auto">
            <a:xfrm>
              <a:off x="2653" y="890"/>
              <a:ext cx="499" cy="129"/>
            </a:xfrm>
            <a:prstGeom prst="rect">
              <a:avLst/>
            </a:prstGeom>
            <a:noFill/>
            <a:ln w="9525">
              <a:noFill/>
              <a:miter lim="800000"/>
              <a:headEnd/>
              <a:tailEnd/>
            </a:ln>
          </p:spPr>
          <p:txBody>
            <a:bodyPr>
              <a:spAutoFit/>
            </a:bodyPr>
            <a:lstStyle/>
            <a:p>
              <a:pPr>
                <a:spcBef>
                  <a:spcPct val="50000"/>
                </a:spcBef>
              </a:pPr>
              <a:r>
                <a:rPr lang="es-ES" b="1" dirty="0">
                  <a:solidFill>
                    <a:srgbClr val="FF9900"/>
                  </a:solidFill>
                  <a:latin typeface="Jokerman" pitchFamily="82" charset="0"/>
                </a:rPr>
                <a:t>DIOS</a:t>
              </a:r>
            </a:p>
          </p:txBody>
        </p:sp>
        <p:sp>
          <p:nvSpPr>
            <p:cNvPr id="9226" name="Text Box 7"/>
            <p:cNvSpPr txBox="1">
              <a:spLocks noChangeArrowheads="1"/>
            </p:cNvSpPr>
            <p:nvPr/>
          </p:nvSpPr>
          <p:spPr bwMode="auto">
            <a:xfrm>
              <a:off x="613" y="2659"/>
              <a:ext cx="1360" cy="129"/>
            </a:xfrm>
            <a:prstGeom prst="rect">
              <a:avLst/>
            </a:prstGeom>
            <a:noFill/>
            <a:ln w="9525">
              <a:noFill/>
              <a:miter lim="800000"/>
              <a:headEnd/>
              <a:tailEnd/>
            </a:ln>
          </p:spPr>
          <p:txBody>
            <a:bodyPr wrap="square">
              <a:spAutoFit/>
            </a:bodyPr>
            <a:lstStyle/>
            <a:p>
              <a:pPr>
                <a:spcBef>
                  <a:spcPct val="50000"/>
                </a:spcBef>
              </a:pPr>
              <a:r>
                <a:rPr lang="es-ES" b="1" dirty="0">
                  <a:solidFill>
                    <a:srgbClr val="FF9900"/>
                  </a:solidFill>
                  <a:latin typeface="Jokerman" pitchFamily="82" charset="0"/>
                </a:rPr>
                <a:t>COMUNIDAD</a:t>
              </a:r>
            </a:p>
          </p:txBody>
        </p:sp>
        <p:sp>
          <p:nvSpPr>
            <p:cNvPr id="9227" name="Text Box 8"/>
            <p:cNvSpPr txBox="1">
              <a:spLocks noChangeArrowheads="1"/>
            </p:cNvSpPr>
            <p:nvPr/>
          </p:nvSpPr>
          <p:spPr bwMode="auto">
            <a:xfrm>
              <a:off x="4059" y="2659"/>
              <a:ext cx="681" cy="129"/>
            </a:xfrm>
            <a:prstGeom prst="rect">
              <a:avLst/>
            </a:prstGeom>
            <a:noFill/>
            <a:ln w="9525">
              <a:noFill/>
              <a:miter lim="800000"/>
              <a:headEnd/>
              <a:tailEnd/>
            </a:ln>
          </p:spPr>
          <p:txBody>
            <a:bodyPr>
              <a:spAutoFit/>
            </a:bodyPr>
            <a:lstStyle/>
            <a:p>
              <a:pPr>
                <a:spcBef>
                  <a:spcPct val="50000"/>
                </a:spcBef>
              </a:pPr>
              <a:r>
                <a:rPr lang="es-ES" b="1" dirty="0">
                  <a:solidFill>
                    <a:srgbClr val="FF9900"/>
                  </a:solidFill>
                  <a:latin typeface="Jokerman" pitchFamily="82" charset="0"/>
                </a:rPr>
                <a:t>MISIÓN</a:t>
              </a:r>
            </a:p>
          </p:txBody>
        </p:sp>
        <p:sp>
          <p:nvSpPr>
            <p:cNvPr id="9228" name="Text Box 9"/>
            <p:cNvSpPr txBox="1">
              <a:spLocks noChangeArrowheads="1"/>
            </p:cNvSpPr>
            <p:nvPr/>
          </p:nvSpPr>
          <p:spPr bwMode="auto">
            <a:xfrm>
              <a:off x="2475" y="1965"/>
              <a:ext cx="862" cy="162"/>
            </a:xfrm>
            <a:prstGeom prst="rect">
              <a:avLst/>
            </a:prstGeom>
            <a:noFill/>
            <a:ln w="9525">
              <a:noFill/>
              <a:miter lim="800000"/>
              <a:headEnd/>
              <a:tailEnd/>
            </a:ln>
          </p:spPr>
          <p:txBody>
            <a:bodyPr>
              <a:spAutoFit/>
            </a:bodyPr>
            <a:lstStyle/>
            <a:p>
              <a:pPr>
                <a:spcBef>
                  <a:spcPct val="50000"/>
                </a:spcBef>
              </a:pPr>
              <a:r>
                <a:rPr lang="es-ES" sz="1200" b="1" dirty="0">
                  <a:latin typeface="Calibri" pitchFamily="34" charset="0"/>
                </a:rPr>
                <a:t>PERSONA en relación con…</a:t>
              </a:r>
            </a:p>
          </p:txBody>
        </p:sp>
      </p:grpSp>
      <p:sp>
        <p:nvSpPr>
          <p:cNvPr id="4107" name="Text Box 11"/>
          <p:cNvSpPr txBox="1">
            <a:spLocks noChangeArrowheads="1"/>
          </p:cNvSpPr>
          <p:nvPr/>
        </p:nvSpPr>
        <p:spPr bwMode="auto">
          <a:xfrm rot="-1339537">
            <a:off x="4466984" y="661687"/>
            <a:ext cx="3744912" cy="1323439"/>
          </a:xfrm>
          <a:prstGeom prst="rect">
            <a:avLst/>
          </a:prstGeom>
          <a:noFill/>
          <a:ln w="9525">
            <a:noFill/>
            <a:miter lim="800000"/>
            <a:headEnd/>
            <a:tailEnd/>
          </a:ln>
        </p:spPr>
        <p:txBody>
          <a:bodyPr>
            <a:spAutoFit/>
          </a:bodyPr>
          <a:lstStyle/>
          <a:p>
            <a:pPr algn="ctr">
              <a:spcBef>
                <a:spcPct val="50000"/>
              </a:spcBef>
            </a:pPr>
            <a:r>
              <a:rPr lang="es-E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ndy" pitchFamily="66" charset="0"/>
                <a:cs typeface="Andalus" pitchFamily="2" charset="-78"/>
              </a:rPr>
              <a:t>MODELO CLÁSICO</a:t>
            </a:r>
          </a:p>
        </p:txBody>
      </p:sp>
      <p:sp>
        <p:nvSpPr>
          <p:cNvPr id="4110" name="Line 14"/>
          <p:cNvSpPr>
            <a:spLocks noChangeShapeType="1"/>
          </p:cNvSpPr>
          <p:nvPr/>
        </p:nvSpPr>
        <p:spPr bwMode="auto">
          <a:xfrm flipV="1">
            <a:off x="3635896" y="1643633"/>
            <a:ext cx="46038" cy="1857375"/>
          </a:xfrm>
          <a:prstGeom prst="line">
            <a:avLst/>
          </a:prstGeom>
          <a:noFill/>
          <a:ln w="38100">
            <a:solidFill>
              <a:srgbClr val="6699FF"/>
            </a:solidFill>
            <a:round/>
            <a:headEnd/>
            <a:tailEnd type="triangle" w="med" len="med"/>
          </a:ln>
        </p:spPr>
        <p:txBody>
          <a:bodyPr/>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4107"/>
                                        </p:tgtEl>
                                        <p:attrNameLst>
                                          <p:attrName>style.visibility</p:attrName>
                                        </p:attrNameLst>
                                      </p:cBhvr>
                                      <p:to>
                                        <p:strVal val="visible"/>
                                      </p:to>
                                    </p:set>
                                    <p:anim to="" calcmode="lin" valueType="num">
                                      <p:cBhvr>
                                        <p:cTn id="7" dur="1" fill="hold"/>
                                        <p:tgtEl>
                                          <p:spTgt spid="4107"/>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499"/>
                                          </p:stCondLst>
                                        </p:cTn>
                                        <p:tgtEl>
                                          <p:spTgt spid="2"/>
                                        </p:tgtEl>
                                        <p:attrNameLst>
                                          <p:attrName>style.visibility</p:attrName>
                                        </p:attrNameLst>
                                      </p:cBhvr>
                                      <p:to>
                                        <p:strVal val="visible"/>
                                      </p:to>
                                    </p:set>
                                    <p:anim to="" calcmode="lin" valueType="num">
                                      <p:cBhvr>
                                        <p:cTn id="12" dur="1" fill="hold"/>
                                        <p:tgtEl>
                                          <p:spTgt spid="2"/>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10"/>
                                        </p:tgtEl>
                                        <p:attrNameLst>
                                          <p:attrName>style.visibility</p:attrName>
                                        </p:attrNameLst>
                                      </p:cBhvr>
                                      <p:to>
                                        <p:strVal val="visible"/>
                                      </p:to>
                                    </p:set>
                                    <p:animEffect transition="in" filter="blinds(horizontal)">
                                      <p:cBhvr>
                                        <p:cTn id="17" dur="500"/>
                                        <p:tgtEl>
                                          <p:spTgt spid="4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7" grpId="0" autoUpdateAnimBg="0"/>
      <p:bldP spid="4110"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1053</TotalTime>
  <Words>330</Words>
  <Application>Microsoft Office PowerPoint</Application>
  <PresentationFormat>Presentación en pantalla (4:3)</PresentationFormat>
  <Paragraphs>69</Paragraphs>
  <Slides>27</Slides>
  <Notes>1</Notes>
  <HiddenSlides>0</HiddenSlides>
  <MMClips>2</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Tema de Office</vt:lpstr>
      <vt:lpstr>Realidad intergeneracional: ¿conflicto u oportunidad</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Diferencia generacional: ¿conflicto u oportunidad</dc:title>
  <dc:creator>Raquel</dc:creator>
  <cp:lastModifiedBy>Propietario</cp:lastModifiedBy>
  <cp:revision>74</cp:revision>
  <dcterms:created xsi:type="dcterms:W3CDTF">2013-02-24T14:58:19Z</dcterms:created>
  <dcterms:modified xsi:type="dcterms:W3CDTF">2013-03-12T09:14:57Z</dcterms:modified>
</cp:coreProperties>
</file>