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804" r:id="rId12"/>
    <p:sldMasterId id="2147483816" r:id="rId13"/>
    <p:sldMasterId id="2147483852" r:id="rId14"/>
    <p:sldMasterId id="2147483864" r:id="rId15"/>
    <p:sldMasterId id="2147483876" r:id="rId16"/>
  </p:sldMasterIdLst>
  <p:notesMasterIdLst>
    <p:notesMasterId r:id="rId53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89" r:id="rId26"/>
    <p:sldId id="302" r:id="rId27"/>
    <p:sldId id="298" r:id="rId28"/>
    <p:sldId id="266" r:id="rId29"/>
    <p:sldId id="267" r:id="rId30"/>
    <p:sldId id="268" r:id="rId31"/>
    <p:sldId id="299" r:id="rId32"/>
    <p:sldId id="269" r:id="rId33"/>
    <p:sldId id="270" r:id="rId34"/>
    <p:sldId id="271" r:id="rId35"/>
    <p:sldId id="272" r:id="rId36"/>
    <p:sldId id="273" r:id="rId37"/>
    <p:sldId id="292" r:id="rId38"/>
    <p:sldId id="275" r:id="rId39"/>
    <p:sldId id="300" r:id="rId40"/>
    <p:sldId id="294" r:id="rId41"/>
    <p:sldId id="309" r:id="rId42"/>
    <p:sldId id="295" r:id="rId43"/>
    <p:sldId id="306" r:id="rId44"/>
    <p:sldId id="307" r:id="rId45"/>
    <p:sldId id="308" r:id="rId46"/>
    <p:sldId id="280" r:id="rId47"/>
    <p:sldId id="277" r:id="rId48"/>
    <p:sldId id="303" r:id="rId49"/>
    <p:sldId id="304" r:id="rId50"/>
    <p:sldId id="305" r:id="rId51"/>
    <p:sldId id="301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81" autoAdjust="0"/>
  </p:normalViewPr>
  <p:slideViewPr>
    <p:cSldViewPr>
      <p:cViewPr>
        <p:scale>
          <a:sx n="50" d="100"/>
          <a:sy n="50" d="100"/>
        </p:scale>
        <p:origin x="-214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Satisfacción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endParaRPr lang="en-US" sz="2800" b="1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31182283464566946"/>
          <c:y val="1.2500000000000002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bg1"/>
            </a:solidFill>
          </c:spPr>
          <c:explosion val="25"/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Hoja1!$A$2:$A$5</c:f>
              <c:strCache>
                <c:ptCount val="3"/>
                <c:pt idx="0">
                  <c:v>En equilibrio</c:v>
                </c:pt>
                <c:pt idx="1">
                  <c:v>Disfrutando mucho</c:v>
                </c:pt>
                <c:pt idx="2">
                  <c:v>En tensión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0.62000000000000011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dLbls/>
      </c:pie3DChart>
    </c:plotArea>
    <c:legend>
      <c:legendPos val="r"/>
      <c:legendEntry>
        <c:idx val="3"/>
        <c:delete val="1"/>
      </c:legendEntry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04B98-1A47-49C8-9F9E-5B83759BBE35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26B6-4094-47E5-A301-5894F0CE4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957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6466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646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433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563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7016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646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3956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7771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745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9449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0469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9676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76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287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6466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332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8201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30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332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33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34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>
                <a:solidFill>
                  <a:prstClr val="black"/>
                </a:solidFill>
              </a:rPr>
              <a:pPr/>
              <a:t>35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646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178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5628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3668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956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37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26B6-4094-47E5-A301-5894F0CE424F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8515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587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49062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6709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736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158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40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1977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5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401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251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139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13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67210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703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6709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736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158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408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1977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59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401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251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13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300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1330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703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3473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0808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9440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7214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7631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93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6974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29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9255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3434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902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4398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8011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8794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1815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7974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5479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9497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3602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8563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9502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5072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2893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5790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4329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8022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5554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7024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4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2276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7358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247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6320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538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236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5790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4329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8022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5554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70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4391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460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7358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247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6320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538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236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6588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0487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7477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70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0394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6902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1626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6615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6129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9617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198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13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88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38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8175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063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270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01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3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925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360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227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43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039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88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5449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385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063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270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018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456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87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10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01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38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9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4320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518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18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83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498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318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456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87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106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01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3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7015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955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518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18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83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498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318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456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87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106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0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98613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38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955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518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182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83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498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318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708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675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16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92071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9317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662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291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6048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3190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029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3334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5230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6159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23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105317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736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030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25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0970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6421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943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530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3798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1402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67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25468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7365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15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408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1977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5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40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25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1393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1330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7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/>
              <a:pPr/>
              <a:t>11/03/2013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599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73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73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2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83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2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5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5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4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5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B05E-E103-43BD-B3B2-5269BC3A98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2DB7-9FAC-48CC-809E-40F66DEB914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73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6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4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2776700" y="-165204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5971437" y="-136750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-160978" y="-195413"/>
            <a:ext cx="2960340" cy="70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060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0341" y="162436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v.gr;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son más cuidadosos con la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liturgia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gustosos de los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hábitos religiosos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signo de identidad,</a:t>
            </a:r>
          </a:p>
          <a:p>
            <a:pPr algn="just">
              <a:buFontTx/>
              <a:buChar char="-"/>
            </a:pPr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están más comprometidos con los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sociales y eclesiales de JPIC.</a:t>
            </a:r>
          </a:p>
          <a:p>
            <a:pPr algn="just">
              <a:buFontTx/>
              <a:buChar char="-"/>
            </a:pPr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lanzados a asumir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responsabilidades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inmediatamente, sin importarles la sobrecarga de trabajo.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52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0341" y="184482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dan más prioridad al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equilibrio mental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 descanso y a las oraciones.</a:t>
            </a:r>
          </a:p>
          <a:p>
            <a:pPr algn="just">
              <a:buFontTx/>
              <a:buChar char="-"/>
            </a:pPr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demandan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espíritu comunitario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mejor trabajo en equipo. Otros practican el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individualismo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una distancia óptima comunitaria.</a:t>
            </a:r>
          </a:p>
          <a:p>
            <a:pPr algn="just">
              <a:buFontTx/>
              <a:buChar char="-"/>
            </a:pPr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todos conviene alentar, impulsar y corregir fraternalmente.</a:t>
            </a:r>
          </a:p>
          <a:p>
            <a:pPr algn="just">
              <a:buFontTx/>
              <a:buChar char="-"/>
            </a:pPr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48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2776700" y="-165204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5971437" y="-136750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-160978" y="-195413"/>
            <a:ext cx="2960340" cy="70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6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1476901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420888"/>
            <a:ext cx="8051027" cy="41549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es la media de edad de tu comunidad?</a:t>
            </a:r>
          </a:p>
          <a:p>
            <a:endParaRPr lang="es-E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s-ES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A)	Entre </a:t>
            </a:r>
            <a:r>
              <a:rPr lang="es-E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30-50</a:t>
            </a: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años</a:t>
            </a:r>
          </a:p>
          <a:p>
            <a:endParaRPr lang="es-E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B)	Entre </a:t>
            </a:r>
            <a:r>
              <a:rPr lang="es-E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50-65</a:t>
            </a: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años</a:t>
            </a:r>
          </a:p>
          <a:p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C)	Más de </a:t>
            </a:r>
            <a:r>
              <a:rPr lang="es-E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65</a:t>
            </a: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años</a:t>
            </a:r>
          </a:p>
          <a:p>
            <a:pPr marL="457200" indent="-457200">
              <a:buFontTx/>
              <a:buChar char="-"/>
            </a:pP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Tx/>
              <a:buChar char="-"/>
            </a:pP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005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1476901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420888"/>
            <a:ext cx="8051027" cy="4154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te sientes tratado/a en tu comunidad?</a:t>
            </a:r>
          </a:p>
          <a:p>
            <a:endParaRPr lang="es-ES" sz="12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A)	A veces con </a:t>
            </a:r>
            <a:r>
              <a:rPr lang="es-E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infantilismo</a:t>
            </a:r>
            <a:r>
              <a:rPr lang="es-E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es-ES" sz="28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B)	Bien, </a:t>
            </a:r>
            <a:r>
              <a:rPr lang="es-E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acorde</a:t>
            </a:r>
            <a:r>
              <a:rPr lang="es-E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mi edad.</a:t>
            </a:r>
          </a:p>
          <a:p>
            <a:endParaRPr lang="es-ES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C)	En ocasiones con </a:t>
            </a:r>
            <a:r>
              <a:rPr lang="es-E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demasiadas 	responsabilidades</a:t>
            </a:r>
            <a:r>
              <a:rPr lang="es-E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como si ya fuese adulto/a.</a:t>
            </a:r>
          </a:p>
          <a:p>
            <a:endParaRPr lang="es-ES" sz="28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Tx/>
              <a:buChar char="-"/>
            </a:pPr>
            <a:endParaRPr lang="es-ES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707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0267" y="1476900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9553" y="2276872"/>
            <a:ext cx="82853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vives la distancia generacional en comunidad?</a:t>
            </a:r>
            <a:endParaRPr lang="es-ES" sz="12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076" name="Imagen 4" descr="C:\Users\juan cmf\Pictures\Mis escaneos\escanear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08"/>
          <a:stretch/>
        </p:blipFill>
        <p:spPr bwMode="auto">
          <a:xfrm>
            <a:off x="6228185" y="3208423"/>
            <a:ext cx="2392396" cy="32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298923" y="3283955"/>
            <a:ext cx="259228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En equilibrio y armonía.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A pesar de las diferencias en la comunidad encuentro un lugar para mi realización personal.</a:t>
            </a:r>
          </a:p>
          <a:p>
            <a:endParaRPr lang="es-ES" dirty="0"/>
          </a:p>
          <a:p>
            <a:r>
              <a:rPr lang="es-ES" dirty="0" smtClean="0"/>
              <a:t>Nos complementamos mutuamente  entre distintas  generaciones.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6242992" y="3560954"/>
            <a:ext cx="2248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Disfrutando</a:t>
            </a:r>
            <a:r>
              <a:rPr lang="es-ES" dirty="0"/>
              <a:t> </a:t>
            </a:r>
            <a:r>
              <a:rPr lang="es-ES" dirty="0" smtClean="0"/>
              <a:t>mucho.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Es una gran riqueza la convivencia con hermanos/as de otras generaciones.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Sin los /las mayores la comunidad sería muy pobre.</a:t>
            </a:r>
            <a:endParaRPr lang="es-E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80267" y="3284984"/>
            <a:ext cx="2448272" cy="3096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87081" y="3422454"/>
            <a:ext cx="22920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 tensión.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Con enorme distancia en cuanto a sueños e intereses.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Con poca posibilidad de comunicación con los hermanos/as mayores.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7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2776700" y="-165204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5971437" y="-136750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-160978" y="-195413"/>
            <a:ext cx="2960340" cy="70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6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1124744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2068731"/>
            <a:ext cx="8856984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es la media de edad de tu comunidad?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4995" y="3284984"/>
            <a:ext cx="838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45 % entre</a:t>
            </a:r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30-50</a:t>
            </a:r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años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2144" y="5247069"/>
            <a:ext cx="838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24 % entre</a:t>
            </a:r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50-65</a:t>
            </a:r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años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5876" y="4323179"/>
            <a:ext cx="838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31 % más de</a:t>
            </a:r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65</a:t>
            </a:r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años</a:t>
            </a:r>
            <a:endParaRPr lang="es-E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08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1268760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96" y="2060848"/>
            <a:ext cx="8229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te sientes tratado/a en tu comunidad?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4995" y="3140968"/>
            <a:ext cx="8387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69 % Bien,</a:t>
            </a:r>
            <a:r>
              <a:rPr lang="es-ES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acorde</a:t>
            </a:r>
            <a:r>
              <a:rPr lang="es-ES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mi </a:t>
            </a:r>
            <a:r>
              <a:rPr lang="es-E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edad.</a:t>
            </a:r>
            <a:endParaRPr lang="es-ES" sz="4400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04996" y="3926234"/>
            <a:ext cx="8387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24 % A veces con</a:t>
            </a:r>
            <a:r>
              <a:rPr lang="es-ES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infantilismo.</a:t>
            </a:r>
            <a:endParaRPr lang="es-ES" sz="4400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4996" y="4806007"/>
            <a:ext cx="8387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7 % En </a:t>
            </a:r>
            <a:r>
              <a:rPr lang="es-E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ocasiones con </a:t>
            </a:r>
            <a:r>
              <a:rPr lang="es-E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demasiadas responsabilidades</a:t>
            </a:r>
            <a:r>
              <a:rPr lang="es-E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s-E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si ya fuese adulto/a.</a:t>
            </a:r>
          </a:p>
        </p:txBody>
      </p:sp>
    </p:spTree>
    <p:extLst>
      <p:ext uri="{BB962C8B-B14F-4D97-AF65-F5344CB8AC3E}">
        <p14:creationId xmlns:p14="http://schemas.microsoft.com/office/powerpoint/2010/main" xmlns="" val="331130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0267" y="1476900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9553" y="2276872"/>
            <a:ext cx="82853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vives la distancia generacional en comunidad?</a:t>
            </a:r>
            <a:endParaRPr lang="es-ES" sz="1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95068" y="3789040"/>
            <a:ext cx="3577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20</a:t>
            </a:r>
            <a:r>
              <a:rPr lang="es-ES" sz="9600" dirty="0"/>
              <a:t> </a:t>
            </a:r>
            <a:r>
              <a:rPr lang="es-ES" sz="9600" dirty="0" smtClean="0"/>
              <a:t>%</a:t>
            </a:r>
            <a:endParaRPr lang="es-ES" sz="9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99592" y="3284984"/>
            <a:ext cx="2448272" cy="3096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77694" y="3401995"/>
            <a:ext cx="22920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En tensión.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Con enorme distancia en cuanto a sueños e intereses.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Con poca posibilidad de comunicación con los hermanos/as mayores.</a:t>
            </a:r>
          </a:p>
        </p:txBody>
      </p:sp>
    </p:spTree>
    <p:extLst>
      <p:ext uri="{BB962C8B-B14F-4D97-AF65-F5344CB8AC3E}">
        <p14:creationId xmlns:p14="http://schemas.microsoft.com/office/powerpoint/2010/main" xmlns="" val="382889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1180728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la </a:t>
            </a: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de edad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tu comunidad?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9591" y="3140968"/>
            <a:ext cx="6046625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hace un/a 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como tú en una comunidad como esta?</a:t>
            </a:r>
          </a:p>
          <a:p>
            <a:pPr algn="just"/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	</a:t>
            </a:r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4.bp.blogspot.com/_jzsJXg_-cV4/Sq4L_gu9K3I/AAAAAAAADNU/HmiIyMDh0PU/s400/mano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77" r="8551"/>
          <a:stretch/>
        </p:blipFill>
        <p:spPr bwMode="auto">
          <a:xfrm>
            <a:off x="6192908" y="1988840"/>
            <a:ext cx="2711669" cy="25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9846" y="479715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puedo </a:t>
            </a:r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qué puedo </a:t>
            </a:r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recibir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tanta distancia generacional?</a:t>
            </a:r>
          </a:p>
        </p:txBody>
      </p:sp>
    </p:spTree>
    <p:extLst>
      <p:ext uri="{BB962C8B-B14F-4D97-AF65-F5344CB8AC3E}">
        <p14:creationId xmlns:p14="http://schemas.microsoft.com/office/powerpoint/2010/main" xmlns="" val="23444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0267" y="1476900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9553" y="2276872"/>
            <a:ext cx="82853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vives la distancia generacional en comunidad?</a:t>
            </a:r>
            <a:endParaRPr lang="es-ES" sz="1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s-ES" sz="12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85644" y="3789040"/>
            <a:ext cx="3346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59 %</a:t>
            </a:r>
            <a:endParaRPr lang="es-ES" sz="9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944540" y="3271560"/>
            <a:ext cx="259228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/>
              <a:t>En equilibrio y armonía.</a:t>
            </a:r>
          </a:p>
          <a:p>
            <a:endParaRPr lang="es-ES" dirty="0"/>
          </a:p>
          <a:p>
            <a:r>
              <a:rPr lang="es-ES" dirty="0"/>
              <a:t>A pesar de las diferencias en la comunidad encuentro un lugar para mi realización personal.</a:t>
            </a:r>
          </a:p>
          <a:p>
            <a:endParaRPr lang="es-ES" dirty="0"/>
          </a:p>
          <a:p>
            <a:r>
              <a:rPr lang="es-ES" dirty="0"/>
              <a:t>Nos complementamos mutuamente  entre distintas  generaciones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889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0267" y="1476900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9553" y="2276872"/>
            <a:ext cx="82853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vives la distancia generacional en comunidad?</a:t>
            </a:r>
            <a:endParaRPr lang="es-ES" sz="1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s-ES" sz="12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44008" y="3789040"/>
            <a:ext cx="3456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21 %</a:t>
            </a:r>
            <a:endParaRPr lang="es-ES" sz="9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8607" y="3284984"/>
            <a:ext cx="2664296" cy="30243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036565" y="3365991"/>
            <a:ext cx="2248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Disfrutando mucho.</a:t>
            </a:r>
          </a:p>
          <a:p>
            <a:endParaRPr lang="es-ES" dirty="0"/>
          </a:p>
          <a:p>
            <a:r>
              <a:rPr lang="es-ES" dirty="0"/>
              <a:t>Es una gran riqueza la convivencia con hermanos/as de otras generaciones.</a:t>
            </a:r>
          </a:p>
          <a:p>
            <a:endParaRPr lang="es-ES" dirty="0"/>
          </a:p>
          <a:p>
            <a:r>
              <a:rPr lang="es-ES" dirty="0"/>
              <a:t>Sin los /las mayores la comunidad sería muy pobre.</a:t>
            </a:r>
          </a:p>
        </p:txBody>
      </p:sp>
    </p:spTree>
    <p:extLst>
      <p:ext uri="{BB962C8B-B14F-4D97-AF65-F5344CB8AC3E}">
        <p14:creationId xmlns:p14="http://schemas.microsoft.com/office/powerpoint/2010/main" xmlns="" val="382889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0267" y="1476900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4097577675"/>
              </p:ext>
            </p:extLst>
          </p:nvPr>
        </p:nvGraphicFramePr>
        <p:xfrm>
          <a:off x="1524000" y="19775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489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20208" y="206084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ideas sobre 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más </a:t>
            </a:r>
            <a:r>
              <a:rPr lang="es-E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gustó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te llamó </a:t>
            </a:r>
            <a:r>
              <a:rPr lang="es-E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atención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dicho en las tres ponencias: Marta García, P.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Belderráin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José Mª Fernández Martos y </a:t>
            </a:r>
            <a:r>
              <a:rPr lang="es-E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 A.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Gonzalo Díez.</a:t>
            </a:r>
          </a:p>
          <a:p>
            <a:pPr algn="just"/>
            <a:endParaRPr lang="es-E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80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2776700" y="-165204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5971437" y="-136750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-160978" y="-195413"/>
            <a:ext cx="2960340" cy="70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6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1196752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Sondeo:</a:t>
            </a:r>
          </a:p>
          <a:p>
            <a:pPr marL="0" indent="0" algn="just">
              <a:buFont typeface="Arial" pitchFamily="34" charset="0"/>
              <a:buNone/>
            </a:pP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0" indent="0" algn="just">
              <a:buFont typeface="Arial" pitchFamily="34" charset="0"/>
              <a:buNone/>
            </a:pP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6049" y="2140739"/>
            <a:ext cx="8051027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 que más te gustó y llamó la atención de las 3 primeras ponencias (2 ideas):</a:t>
            </a:r>
            <a:endParaRPr lang="es-ES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4994" y="3861048"/>
            <a:ext cx="8315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Dejar atrás los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miedos.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Desde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personalidad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el momento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me toca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vivir, ser un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injerto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comunidad.</a:t>
            </a:r>
          </a:p>
          <a:p>
            <a:pPr marL="342900" indent="-342900" algn="just">
              <a:buFontTx/>
              <a:buChar char="-"/>
            </a:pPr>
            <a:endParaRPr lang="es-E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 conciencia de que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ser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injerto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da en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troncos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envejecidos,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que tienen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441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206084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6157" y="2060848"/>
            <a:ext cx="831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Congregación es lo que yo sea y llegará donde yo llegue, porque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soy Congregación.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va haciendo en cada tiempo, en cada oportunidad de la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historia.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 implica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pertenencia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“integración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467" y="4009807"/>
            <a:ext cx="831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identidad y misión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 en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transparentar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misterio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que creemos y por el cual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existimos. No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 venido para cuidar obras ni para ser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gestores.</a:t>
            </a:r>
            <a:endParaRPr 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99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206084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6157" y="2060848"/>
            <a:ext cx="831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Dialogar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ambas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orillas.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diálogo entre la hora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temprana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 hora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undécima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posible en la medida en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que nos pongamos en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del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87861" y="3573016"/>
            <a:ext cx="8315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problemas intergeneracionales surgen cuando tenemos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 tiempo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pensar en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mismos.</a:t>
            </a:r>
          </a:p>
          <a:p>
            <a:pPr marL="342900" indent="-342900" algn="just">
              <a:buFontTx/>
              <a:buChar char="-"/>
            </a:pPr>
            <a:endParaRPr lang="es-E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puede vivir el encuentro intergeneracional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vivir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pertenencia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 clara la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identidad.</a:t>
            </a:r>
          </a:p>
        </p:txBody>
      </p:sp>
    </p:spTree>
    <p:extLst>
      <p:ext uri="{BB962C8B-B14F-4D97-AF65-F5344CB8AC3E}">
        <p14:creationId xmlns:p14="http://schemas.microsoft.com/office/powerpoint/2010/main" xmlns="" val="354034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206084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6157" y="2060848"/>
            <a:ext cx="831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Paralelismo de la distancia generacional con la vida de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Rut: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 un camino alternativo que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aparentemente está abocado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muerte, pero al final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conduce a la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87861" y="3573016"/>
            <a:ext cx="8315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vida religiosa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seculariza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quitarse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“hábito”, sino que pierde su relevancia si se quita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hábito del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Evangelio.</a:t>
            </a:r>
          </a:p>
          <a:p>
            <a:pPr marL="342900" indent="-342900" algn="just">
              <a:buFontTx/>
              <a:buChar char="-"/>
            </a:pPr>
            <a:endParaRPr lang="es-E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religión no es la del “Libro”,  sino la del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encuentro.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vida religiosa la construimos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Somos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portadores de la misma antorcha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11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206084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6157" y="2060848"/>
            <a:ext cx="831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fundamentar tener clara la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saber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dialogar, 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escuchar y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aceptar al otro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comunidades intergeneracionales.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vida comunitaria no hay que aceptar todo como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es,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entender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qué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4531" y="4005064"/>
            <a:ext cx="831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Tenemos que vivir la vida religiosa aprovechando la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mayores,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realismo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medianos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ilusión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jóvenes.</a:t>
            </a:r>
          </a:p>
          <a:p>
            <a:pPr marL="342900" indent="-342900" algn="just">
              <a:buFontTx/>
              <a:buChar char="-"/>
            </a:pPr>
            <a:endParaRPr lang="es-E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53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330" y="1556791"/>
            <a:ext cx="8229600" cy="1080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¿Cuántos somos? 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 13 septiembre 2012 de CEE</a:t>
            </a:r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82869" y="226932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4800" dirty="0" smtClean="0">
                <a:solidFill>
                  <a:schemeClr val="bg1"/>
                </a:solidFill>
              </a:rPr>
              <a:t>Los </a:t>
            </a:r>
            <a:r>
              <a:rPr lang="es-ES" sz="4800" dirty="0" smtClean="0">
                <a:solidFill>
                  <a:srgbClr val="FFFF00"/>
                </a:solidFill>
              </a:rPr>
              <a:t>religiosos</a:t>
            </a:r>
            <a:r>
              <a:rPr lang="es-ES" sz="4800" dirty="0" smtClean="0">
                <a:solidFill>
                  <a:schemeClr val="bg1"/>
                </a:solidFill>
              </a:rPr>
              <a:t> que realizan su labor en la Iglesia en España son  </a:t>
            </a:r>
            <a:r>
              <a:rPr lang="es-ES" sz="4800" dirty="0" smtClean="0">
                <a:solidFill>
                  <a:srgbClr val="FFFF00"/>
                </a:solidFill>
              </a:rPr>
              <a:t>60.927</a:t>
            </a:r>
            <a:r>
              <a:rPr lang="es-ES" sz="4800" dirty="0" smtClean="0">
                <a:solidFill>
                  <a:schemeClr val="bg1"/>
                </a:solidFill>
              </a:rPr>
              <a:t> (49.312 religiosas y 11.615 religiosos). En España hay </a:t>
            </a:r>
            <a:r>
              <a:rPr lang="es-ES" sz="4800" dirty="0" smtClean="0">
                <a:solidFill>
                  <a:srgbClr val="FFFF00"/>
                </a:solidFill>
              </a:rPr>
              <a:t>113</a:t>
            </a:r>
            <a:r>
              <a:rPr lang="es-ES" sz="4800" dirty="0" smtClean="0">
                <a:solidFill>
                  <a:schemeClr val="bg1"/>
                </a:solidFill>
              </a:rPr>
              <a:t> </a:t>
            </a:r>
            <a:r>
              <a:rPr lang="es-ES" sz="4800" dirty="0" smtClean="0">
                <a:solidFill>
                  <a:srgbClr val="FFFF00"/>
                </a:solidFill>
              </a:rPr>
              <a:t>congregaciones</a:t>
            </a:r>
            <a:r>
              <a:rPr lang="es-ES" sz="4800" dirty="0" smtClean="0">
                <a:solidFill>
                  <a:schemeClr val="bg1"/>
                </a:solidFill>
              </a:rPr>
              <a:t> masculinas y </a:t>
            </a:r>
            <a:r>
              <a:rPr lang="es-ES" sz="4800" dirty="0" smtClean="0">
                <a:solidFill>
                  <a:srgbClr val="FFFF00"/>
                </a:solidFill>
              </a:rPr>
              <a:t>299</a:t>
            </a:r>
            <a:r>
              <a:rPr lang="es-ES" sz="4800" dirty="0" smtClean="0">
                <a:solidFill>
                  <a:schemeClr val="bg1"/>
                </a:solidFill>
              </a:rPr>
              <a:t> femeninas (inscritas en CONFER).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6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206084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6157" y="2060848"/>
            <a:ext cx="8315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sana con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silencios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que necesita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palabras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no demos nada por supuesto, hay que dialogar.</a:t>
            </a:r>
          </a:p>
          <a:p>
            <a:pPr marL="342900" indent="-342900" algn="just">
              <a:buFontTx/>
              <a:buChar char="-"/>
            </a:pPr>
            <a:endParaRPr 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integración no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 ni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mayores ni de los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jóvenes, 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 de que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ambos pongamos nuestro centro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3003" y="4581484"/>
            <a:ext cx="831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vivimos en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tiempo;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nos toca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responder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llamado del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 desde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realidad,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importar la edad que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tengamos.</a:t>
            </a:r>
          </a:p>
        </p:txBody>
      </p:sp>
    </p:spTree>
    <p:extLst>
      <p:ext uri="{BB962C8B-B14F-4D97-AF65-F5344CB8AC3E}">
        <p14:creationId xmlns:p14="http://schemas.microsoft.com/office/powerpoint/2010/main" xmlns="" val="376880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4995" y="1476901"/>
            <a:ext cx="8229600" cy="94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Sondeo trabajo por grupos:</a:t>
            </a:r>
          </a:p>
          <a:p>
            <a:pPr marL="0" indent="0" algn="just">
              <a:buFont typeface="Arial" pitchFamily="34" charset="0"/>
              <a:buNone/>
            </a:pP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0" indent="0" algn="just">
              <a:buFont typeface="Arial" pitchFamily="34" charset="0"/>
              <a:buNone/>
            </a:pPr>
            <a:endParaRPr lang="es-E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6049" y="2454109"/>
            <a:ext cx="8051027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favorecer las relaciones inter-generacionales constructivas:</a:t>
            </a:r>
            <a:endParaRPr lang="es-ES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2697" y="4005064"/>
            <a:ext cx="8315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Comprender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respetar y acoger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del otro,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cultural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Ponerse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lugar del otro, con apertura y aceptación: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otra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984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89070" y="1700808"/>
            <a:ext cx="8315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Dialogar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 a tú, con paciencia, respeto y cariño; buscando juntos la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verdad.</a:t>
            </a:r>
          </a:p>
          <a:p>
            <a:pPr algn="just"/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Favorecer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espacios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dinámicos de calidad para las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atenciones comunitarias,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incluyendo lo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nuevo.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9069" y="4221088"/>
            <a:ext cx="8315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Practicar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 activa: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tiempos de calidad, dedicando tiempo a lo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gratuito.</a:t>
            </a:r>
          </a:p>
          <a:p>
            <a:pPr algn="just"/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Orar juntos,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diferentes estilos y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matices.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4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81852" y="1844824"/>
            <a:ext cx="8315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Expresarse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libertad.</a:t>
            </a:r>
          </a:p>
          <a:p>
            <a:pPr algn="just"/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Potenciar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estructuras familiares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comunidad donde compartir lo que nos une: misión, carisma, trabajo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compartido</a:t>
            </a:r>
            <a:r>
              <a:rPr lang="es-ES" sz="2400" dirty="0" smtClean="0">
                <a:solidFill>
                  <a:srgbClr val="FFFF00"/>
                </a:solidFill>
              </a:rPr>
              <a:t>.</a:t>
            </a:r>
            <a:endParaRPr lang="es-ES" sz="2400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8598" y="4581128"/>
            <a:ext cx="8654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Crear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espacios de calidad donde todos se sientan 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útiles.</a:t>
            </a:r>
          </a:p>
          <a:p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Recordar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nos ha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llamado.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67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89070" y="2564904"/>
            <a:ext cx="8315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Eliminar 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prejuicios.</a:t>
            </a:r>
          </a:p>
          <a:p>
            <a:pPr algn="just"/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Ser 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agradecidos.</a:t>
            </a:r>
          </a:p>
          <a:p>
            <a:pPr algn="just"/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Proponer 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reconciliación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7722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89070" y="2204864"/>
            <a:ext cx="8315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Trabajar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autoconocimiento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(auto aceptación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una mutua comprensión y valoración del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otro.</a:t>
            </a:r>
          </a:p>
          <a:p>
            <a:pPr algn="just"/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prisas,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espacios de gratuidad y con momentos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lúdicos.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1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2776700" y="-165204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5971437" y="-136750"/>
            <a:ext cx="321271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7"/>
          <a:stretch/>
        </p:blipFill>
        <p:spPr bwMode="auto">
          <a:xfrm>
            <a:off x="-160978" y="-195413"/>
            <a:ext cx="2960340" cy="70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6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1854" y="242088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comunidades en clave de envejecimiento y vejez pueden ser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signos evangélicos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si: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puntos de enganche.</a:t>
            </a:r>
          </a:p>
          <a:p>
            <a:pPr algn="just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que llevan mucho tiempo,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consideran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propietarios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misión: 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¡siempre se ha hecho así!;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 que el joven encuentra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sitio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vivir el carisma desde su identidad personal.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1539158"/>
            <a:ext cx="9409948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diversidad generacional es una riqueza, pero:</a:t>
            </a:r>
            <a:endParaRPr lang="es-E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6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90551" y="2276872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una vida comunitaria centrada en una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ritmos acelerados; que da más importancia al Espíritu que a la letra; que nutre la vida; hecha con el corazón; con espacio para la creatividad.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fomentan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espacios de comunicación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ricos, íntimos, fraternos, sosegados…</a:t>
            </a:r>
            <a:endParaRPr lang="es-E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34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1854" y="1501709"/>
            <a:ext cx="657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podemos hacer los jóvenes?</a:t>
            </a: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71854" y="242088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Ofrecer una propuesta de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 más clara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precisa, original y radical. A la gente joven no le interesa ni atrae un estilo de vida mediocre o cómodo.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24254" y="4293096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Aportar un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mensaje más joven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más esperanza, sin miedo a mirar alto, a arriesgar; un testimonio más alegre y atractivo, no de “tristes observantes”.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34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71854" y="242088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Dar un testimonio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comunitario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exprese mejor la fraternidad con formas originales, el quererse.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24254" y="4293096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Vivir una vida consagrada más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extrovertida y espiritual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relaciones más fluidas y espontáneas con el mundo, la sociedad, la vida laical; en misión compartida…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18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71854" y="242088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Conjugando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“</a:t>
            </a: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semper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y el “</a:t>
            </a: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novum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Como representantes de la cultura presente que valoran y actualizan la riqueza de la tradición carismática.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24254" y="4293096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que se es: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Articulando su entusiasmo con la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anciano y el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realismo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mediano.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18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03" y="157519"/>
            <a:ext cx="5362041" cy="13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1854" y="1501709"/>
            <a:ext cx="6408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pueden hacer los mayores?</a:t>
            </a: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71854" y="242088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Creer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jóvenes.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1854" y="3163652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mutua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posibilite caminar juntos en fidelidad creativa y en un estilo de vida profético.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71854" y="4866775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Conocer las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peculiaridades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cada joven, aceptando sus diversidades e impulsando sus capacidades: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18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1505</Words>
  <Application>Microsoft Office PowerPoint</Application>
  <PresentationFormat>Presentación en pantalla (4:3)</PresentationFormat>
  <Paragraphs>194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Títulos de diapositiva</vt:lpstr>
      </vt:variant>
      <vt:variant>
        <vt:i4>36</vt:i4>
      </vt:variant>
    </vt:vector>
  </HeadingPairs>
  <TitlesOfParts>
    <vt:vector size="52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7_Tema de Office</vt:lpstr>
      <vt:lpstr>8_Tema de Office</vt:lpstr>
      <vt:lpstr>9_Tema de Office</vt:lpstr>
      <vt:lpstr>10_Tema de Office</vt:lpstr>
      <vt:lpstr>11_Tema de Office</vt:lpstr>
      <vt:lpstr>13_Tema de Office</vt:lpstr>
      <vt:lpstr>14_Tema de Office</vt:lpstr>
      <vt:lpstr>12_Tema de Office</vt:lpstr>
      <vt:lpstr>6_Tema de Office</vt:lpstr>
      <vt:lpstr>15_Tema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cmf</dc:creator>
  <cp:lastModifiedBy>Propietario</cp:lastModifiedBy>
  <cp:revision>114</cp:revision>
  <dcterms:created xsi:type="dcterms:W3CDTF">2010-03-12T08:10:40Z</dcterms:created>
  <dcterms:modified xsi:type="dcterms:W3CDTF">2013-03-11T09:08:57Z</dcterms:modified>
</cp:coreProperties>
</file>